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1"/>
  </p:notesMasterIdLst>
  <p:handoutMasterIdLst>
    <p:handoutMasterId r:id="rId32"/>
  </p:handoutMasterIdLst>
  <p:sldIdLst>
    <p:sldId id="547" r:id="rId2"/>
    <p:sldId id="550" r:id="rId3"/>
    <p:sldId id="583" r:id="rId4"/>
    <p:sldId id="634" r:id="rId5"/>
    <p:sldId id="635" r:id="rId6"/>
    <p:sldId id="636" r:id="rId7"/>
    <p:sldId id="637" r:id="rId8"/>
    <p:sldId id="638" r:id="rId9"/>
    <p:sldId id="621" r:id="rId10"/>
    <p:sldId id="622" r:id="rId11"/>
    <p:sldId id="628" r:id="rId12"/>
    <p:sldId id="609" r:id="rId13"/>
    <p:sldId id="627" r:id="rId14"/>
    <p:sldId id="646" r:id="rId15"/>
    <p:sldId id="588" r:id="rId16"/>
    <p:sldId id="647" r:id="rId17"/>
    <p:sldId id="644" r:id="rId18"/>
    <p:sldId id="649" r:id="rId19"/>
    <p:sldId id="650" r:id="rId20"/>
    <p:sldId id="651" r:id="rId21"/>
    <p:sldId id="652" r:id="rId22"/>
    <p:sldId id="653" r:id="rId23"/>
    <p:sldId id="654" r:id="rId24"/>
    <p:sldId id="648" r:id="rId25"/>
    <p:sldId id="562" r:id="rId26"/>
    <p:sldId id="554" r:id="rId27"/>
    <p:sldId id="606" r:id="rId28"/>
    <p:sldId id="552" r:id="rId29"/>
    <p:sldId id="553" r:id="rId3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72" autoAdjust="0"/>
    <p:restoredTop sz="94660"/>
  </p:normalViewPr>
  <p:slideViewPr>
    <p:cSldViewPr>
      <p:cViewPr varScale="1">
        <p:scale>
          <a:sx n="78" d="100"/>
          <a:sy n="78" d="100"/>
        </p:scale>
        <p:origin x="120" y="120"/>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a:t>
            </a:r>
            <a:r>
              <a:rPr lang="en-US" sz="1100" b="0" kern="0" dirty="0" smtClean="0">
                <a:solidFill>
                  <a:srgbClr val="FFFFFF"/>
                </a:solidFill>
                <a:latin typeface="Georgia" panose="02040502050405020303" pitchFamily="18" charset="0"/>
                <a:ea typeface="ＭＳ Ｐゴシック" charset="-128"/>
                <a:cs typeface="Arial" pitchFamily="34" charset="0"/>
              </a:rPr>
              <a:t>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Recursive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Recursion_(computer_science)" TargetMode="External"/><Relationship Id="rId2" Type="http://schemas.openxmlformats.org/officeDocument/2006/relationships/hyperlink" Target="https://en.wikipedia.org/wiki/Recurrence_rel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Recursive functions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Factorial</a:t>
            </a:r>
            <a:endParaRPr lang="en-CA" dirty="0"/>
          </a:p>
        </p:txBody>
      </p:sp>
      <p:sp>
        <p:nvSpPr>
          <p:cNvPr id="3" name="Content Placeholder 2"/>
          <p:cNvSpPr>
            <a:spLocks noGrp="1"/>
          </p:cNvSpPr>
          <p:nvPr>
            <p:ph idx="1"/>
          </p:nvPr>
        </p:nvSpPr>
        <p:spPr/>
        <p:txBody>
          <a:bodyPr/>
          <a:lstStyle/>
          <a:p>
            <a:r>
              <a:rPr lang="en-CA" dirty="0" smtClean="0"/>
              <a:t>For example:</a:t>
            </a:r>
          </a:p>
        </p:txBody>
      </p:sp>
      <p:graphicFrame>
        <p:nvGraphicFramePr>
          <p:cNvPr id="5" name="Object 4"/>
          <p:cNvGraphicFramePr>
            <a:graphicFrameLocks noChangeAspect="1"/>
          </p:cNvGraphicFramePr>
          <p:nvPr>
            <p:extLst>
              <p:ext uri="{D42A27DB-BD31-4B8C-83A1-F6EECF244321}">
                <p14:modId xmlns:p14="http://schemas.microsoft.com/office/powerpoint/2010/main" val="2502338459"/>
              </p:ext>
            </p:extLst>
          </p:nvPr>
        </p:nvGraphicFramePr>
        <p:xfrm>
          <a:off x="1035793" y="2132856"/>
          <a:ext cx="2960143" cy="2035577"/>
        </p:xfrm>
        <a:graphic>
          <a:graphicData uri="http://schemas.openxmlformats.org/presentationml/2006/ole">
            <mc:AlternateContent xmlns:mc="http://schemas.openxmlformats.org/markup-compatibility/2006">
              <mc:Choice xmlns:v="urn:schemas-microsoft-com:vml" Requires="v">
                <p:oleObj spid="_x0000_s13359" name="Equation" r:id="rId3" imgW="1384200" imgH="952200" progId="Equation.DSMT4">
                  <p:embed/>
                </p:oleObj>
              </mc:Choice>
              <mc:Fallback>
                <p:oleObj name="Equation" r:id="rId3" imgW="1384200" imgH="952200" progId="Equation.DSMT4">
                  <p:embed/>
                  <p:pic>
                    <p:nvPicPr>
                      <p:cNvPr id="0" name=""/>
                      <p:cNvPicPr/>
                      <p:nvPr/>
                    </p:nvPicPr>
                    <p:blipFill>
                      <a:blip r:embed="rId4"/>
                      <a:stretch>
                        <a:fillRect/>
                      </a:stretch>
                    </p:blipFill>
                    <p:spPr>
                      <a:xfrm>
                        <a:off x="1035793" y="2132856"/>
                        <a:ext cx="2960143" cy="203557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29429225"/>
              </p:ext>
            </p:extLst>
          </p:nvPr>
        </p:nvGraphicFramePr>
        <p:xfrm>
          <a:off x="5423854" y="2133573"/>
          <a:ext cx="2172218" cy="1953847"/>
        </p:xfrm>
        <a:graphic>
          <a:graphicData uri="http://schemas.openxmlformats.org/presentationml/2006/ole">
            <mc:AlternateContent xmlns:mc="http://schemas.openxmlformats.org/markup-compatibility/2006">
              <mc:Choice xmlns:v="urn:schemas-microsoft-com:vml" Requires="v">
                <p:oleObj spid="_x0000_s13360" name="Equation" r:id="rId5" imgW="1015920" imgH="914400" progId="Equation.DSMT4">
                  <p:embed/>
                </p:oleObj>
              </mc:Choice>
              <mc:Fallback>
                <p:oleObj name="Equation" r:id="rId5" imgW="1015920" imgH="914400" progId="Equation.DSMT4">
                  <p:embed/>
                  <p:pic>
                    <p:nvPicPr>
                      <p:cNvPr id="0" name=""/>
                      <p:cNvPicPr/>
                      <p:nvPr/>
                    </p:nvPicPr>
                    <p:blipFill>
                      <a:blip r:embed="rId6"/>
                      <a:stretch>
                        <a:fillRect/>
                      </a:stretch>
                    </p:blipFill>
                    <p:spPr>
                      <a:xfrm>
                        <a:off x="5423854" y="2133573"/>
                        <a:ext cx="2172218" cy="1953847"/>
                      </a:xfrm>
                      <a:prstGeom prst="rect">
                        <a:avLst/>
                      </a:prstGeom>
                    </p:spPr>
                  </p:pic>
                </p:oleObj>
              </mc:Fallback>
            </mc:AlternateContent>
          </a:graphicData>
        </a:graphic>
      </p:graphicFrame>
      <p:cxnSp>
        <p:nvCxnSpPr>
          <p:cNvPr id="7" name="Curved Connector 6"/>
          <p:cNvCxnSpPr/>
          <p:nvPr/>
        </p:nvCxnSpPr>
        <p:spPr>
          <a:xfrm flipV="1">
            <a:off x="3549820" y="2324580"/>
            <a:ext cx="1728192" cy="1652127"/>
          </a:xfrm>
          <a:prstGeom prst="curvedConnector3">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600269440"/>
              </p:ext>
            </p:extLst>
          </p:nvPr>
        </p:nvGraphicFramePr>
        <p:xfrm>
          <a:off x="6012160" y="5308601"/>
          <a:ext cx="2352675" cy="817562"/>
        </p:xfrm>
        <a:graphic>
          <a:graphicData uri="http://schemas.openxmlformats.org/presentationml/2006/ole">
            <mc:AlternateContent xmlns:mc="http://schemas.openxmlformats.org/markup-compatibility/2006">
              <mc:Choice xmlns:v="urn:schemas-microsoft-com:vml" Requires="v">
                <p:oleObj spid="_x0000_s13361" name="Equation" r:id="rId7" imgW="1206360" imgH="419040" progId="Equation.DSMT4">
                  <p:embed/>
                </p:oleObj>
              </mc:Choice>
              <mc:Fallback>
                <p:oleObj name="Equation" r:id="rId7" imgW="1206360" imgH="41904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5308601"/>
                        <a:ext cx="23526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5345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Factorial</a:t>
            </a:r>
          </a:p>
        </p:txBody>
      </p:sp>
      <p:sp>
        <p:nvSpPr>
          <p:cNvPr id="3" name="Content Placeholder 2"/>
          <p:cNvSpPr>
            <a:spLocks noGrp="1"/>
          </p:cNvSpPr>
          <p:nvPr>
            <p:ph idx="1"/>
          </p:nvPr>
        </p:nvSpPr>
        <p:spPr/>
        <p:txBody>
          <a:bodyPr/>
          <a:lstStyle/>
          <a:p>
            <a:pPr lvl="0"/>
            <a:r>
              <a:rPr lang="en-CA" dirty="0" smtClean="0">
                <a:solidFill>
                  <a:prstClr val="black"/>
                </a:solidFill>
              </a:rPr>
              <a:t>Implementing this</a:t>
            </a:r>
          </a:p>
          <a:p>
            <a:pPr marL="800100" lvl="2" indent="0">
              <a:buNone/>
            </a:pPr>
            <a:r>
              <a:rPr lang="en-CA" dirty="0" smtClean="0">
                <a:solidFill>
                  <a:prstClr val="black"/>
                </a:solidFill>
                <a:latin typeface="Consolas" panose="020B0609020204030204" pitchFamily="49" charset="0"/>
                <a:cs typeface="Consolas" panose="020B0609020204030204" pitchFamily="49" charset="0"/>
              </a:rPr>
              <a:t>unsigned int </a:t>
            </a:r>
            <a:r>
              <a:rPr lang="en-CA" dirty="0" smtClean="0">
                <a:solidFill>
                  <a:prstClr val="black"/>
                </a:solidFill>
                <a:latin typeface="Consolas" panose="020B0609020204030204" pitchFamily="49" charset="0"/>
                <a:cs typeface="Consolas" panose="020B0609020204030204" pitchFamily="49" charset="0"/>
              </a:rPr>
              <a:t>factorial( </a:t>
            </a:r>
            <a:r>
              <a:rPr lang="en-CA" dirty="0" smtClean="0">
                <a:solidFill>
                  <a:prstClr val="black"/>
                </a:solidFill>
                <a:latin typeface="Consolas" panose="020B0609020204030204" pitchFamily="49" charset="0"/>
                <a:cs typeface="Consolas" panose="020B0609020204030204" pitchFamily="49" charset="0"/>
              </a:rPr>
              <a:t>unsigned int </a:t>
            </a:r>
            <a:r>
              <a:rPr lang="en-CA" dirty="0" smtClean="0">
                <a:solidFill>
                  <a:prstClr val="black"/>
                </a:solidFill>
                <a:latin typeface="Consolas" panose="020B0609020204030204" pitchFamily="49" charset="0"/>
                <a:cs typeface="Consolas" panose="020B0609020204030204" pitchFamily="49" charset="0"/>
              </a:rPr>
              <a:t>n ) {</a:t>
            </a:r>
          </a:p>
          <a:p>
            <a:pPr marL="800100" lvl="2" indent="0">
              <a:buNone/>
            </a:pPr>
            <a:r>
              <a:rPr lang="en-US" dirty="0" smtClean="0">
                <a:solidFill>
                  <a:prstClr val="black"/>
                </a:solidFill>
                <a:latin typeface="Consolas" panose="020B0609020204030204" pitchFamily="49" charset="0"/>
                <a:cs typeface="Consolas" panose="020B0609020204030204" pitchFamily="49" charset="0"/>
              </a:rPr>
              <a:t>    // Base case</a:t>
            </a:r>
            <a:endParaRPr lang="en-CA" dirty="0" smtClean="0">
              <a:solidFill>
                <a:prstClr val="black"/>
              </a:solidFill>
              <a:latin typeface="Consolas" panose="020B0609020204030204" pitchFamily="49" charset="0"/>
              <a:cs typeface="Consolas" panose="020B0609020204030204" pitchFamily="49" charset="0"/>
            </a:endParaRPr>
          </a:p>
          <a:p>
            <a:pPr marL="800100" lvl="2" indent="0">
              <a:buNone/>
            </a:pPr>
            <a:r>
              <a:rPr lang="en-CA" dirty="0" smtClean="0">
                <a:solidFill>
                  <a:prstClr val="black"/>
                </a:solidFill>
                <a:latin typeface="Consolas" panose="020B0609020204030204" pitchFamily="49" charset="0"/>
                <a:cs typeface="Consolas" panose="020B0609020204030204" pitchFamily="49" charset="0"/>
              </a:rPr>
              <a:t>    if ( n == 0 ) {</a:t>
            </a:r>
          </a:p>
          <a:p>
            <a:pPr marL="800100" lvl="2"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return 1;</a:t>
            </a:r>
          </a:p>
          <a:p>
            <a:pPr marL="800100" lvl="2" indent="0">
              <a:buNone/>
            </a:pPr>
            <a:r>
              <a:rPr lang="en-CA" dirty="0" smtClean="0">
                <a:solidFill>
                  <a:prstClr val="black"/>
                </a:solidFill>
                <a:latin typeface="Consolas" panose="020B0609020204030204" pitchFamily="49" charset="0"/>
                <a:cs typeface="Consolas" panose="020B0609020204030204" pitchFamily="49" charset="0"/>
              </a:rPr>
              <a:t>    }</a:t>
            </a:r>
          </a:p>
          <a:p>
            <a:pPr marL="800100" lvl="2" indent="0">
              <a:buNone/>
            </a:pPr>
            <a:endParaRPr lang="en-US" dirty="0">
              <a:solidFill>
                <a:prstClr val="black"/>
              </a:solidFill>
              <a:latin typeface="Consolas" panose="020B0609020204030204" pitchFamily="49" charset="0"/>
              <a:cs typeface="Consolas" panose="020B0609020204030204" pitchFamily="49" charset="0"/>
            </a:endParaRPr>
          </a:p>
          <a:p>
            <a:pPr marL="800100" lvl="2" indent="0">
              <a:buNone/>
            </a:pPr>
            <a:r>
              <a:rPr lang="en-US" dirty="0" smtClean="0">
                <a:solidFill>
                  <a:prstClr val="black"/>
                </a:solidFill>
                <a:latin typeface="Consolas" panose="020B0609020204030204" pitchFamily="49" charset="0"/>
                <a:cs typeface="Consolas" panose="020B0609020204030204" pitchFamily="49" charset="0"/>
              </a:rPr>
              <a:t>    // Recursive case</a:t>
            </a:r>
            <a:endParaRPr lang="en-CA" dirty="0" smtClean="0">
              <a:solidFill>
                <a:prstClr val="black"/>
              </a:solidFill>
              <a:latin typeface="Consolas" panose="020B0609020204030204" pitchFamily="49" charset="0"/>
              <a:cs typeface="Consolas" panose="020B0609020204030204" pitchFamily="49" charset="0"/>
            </a:endParaRPr>
          </a:p>
          <a:p>
            <a:pPr marL="800100" lvl="2" indent="0">
              <a:buNone/>
            </a:pPr>
            <a:r>
              <a:rPr lang="en-CA" dirty="0" smtClean="0">
                <a:solidFill>
                  <a:prstClr val="black"/>
                </a:solidFill>
                <a:latin typeface="Consolas" panose="020B0609020204030204" pitchFamily="49" charset="0"/>
                <a:cs typeface="Consolas" panose="020B0609020204030204" pitchFamily="49" charset="0"/>
              </a:rPr>
              <a:t>    return n*factorial( n - 1 );</a:t>
            </a:r>
          </a:p>
          <a:p>
            <a:pPr marL="800100" lvl="2" indent="0">
              <a:buNone/>
            </a:pPr>
            <a:r>
              <a:rPr lang="en-CA" dirty="0" smtClean="0">
                <a:solidFill>
                  <a:prstClr val="black"/>
                </a:solidFill>
                <a:latin typeface="Consolas" panose="020B0609020204030204" pitchFamily="49" charset="0"/>
                <a:cs typeface="Consolas" panose="020B0609020204030204" pitchFamily="49" charset="0"/>
              </a:rPr>
              <a:t>}</a:t>
            </a:r>
            <a:endParaRPr lang="pt-BR" sz="1600" dirty="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69469690"/>
              </p:ext>
            </p:extLst>
          </p:nvPr>
        </p:nvGraphicFramePr>
        <p:xfrm>
          <a:off x="6012160" y="5308601"/>
          <a:ext cx="2352675" cy="817562"/>
        </p:xfrm>
        <a:graphic>
          <a:graphicData uri="http://schemas.openxmlformats.org/presentationml/2006/ole">
            <mc:AlternateContent xmlns:mc="http://schemas.openxmlformats.org/markup-compatibility/2006">
              <mc:Choice xmlns:v="urn:schemas-microsoft-com:vml" Requires="v">
                <p:oleObj spid="_x0000_s21511" name="Equation" r:id="rId3" imgW="1206360" imgH="419040" progId="Equation.DSMT4">
                  <p:embed/>
                </p:oleObj>
              </mc:Choice>
              <mc:Fallback>
                <p:oleObj name="Equation" r:id="rId3" imgW="1206360" imgH="419040" progId="Equation.DSMT4">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308601"/>
                        <a:ext cx="23526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211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Binomial coefficients</a:t>
            </a:r>
            <a:endParaRPr lang="en-CA" dirty="0"/>
          </a:p>
        </p:txBody>
      </p:sp>
      <p:sp>
        <p:nvSpPr>
          <p:cNvPr id="3" name="Content Placeholder 2"/>
          <p:cNvSpPr>
            <a:spLocks noGrp="1"/>
          </p:cNvSpPr>
          <p:nvPr>
            <p:ph idx="1"/>
          </p:nvPr>
        </p:nvSpPr>
        <p:spPr/>
        <p:txBody>
          <a:bodyPr/>
          <a:lstStyle/>
          <a:p>
            <a:r>
              <a:rPr lang="en-US" dirty="0" smtClean="0"/>
              <a:t>The binomial coefficient         is defined as:</a:t>
            </a:r>
          </a:p>
          <a:p>
            <a:pPr lvl="1"/>
            <a:endParaRPr lang="en-US" dirty="0" smtClean="0"/>
          </a:p>
          <a:p>
            <a:pPr lvl="1"/>
            <a:r>
              <a:rPr lang="en-US" dirty="0" smtClean="0"/>
              <a:t>The number of ways </a:t>
            </a:r>
            <a:r>
              <a:rPr lang="en-US" i="1" dirty="0" smtClean="0">
                <a:latin typeface="Times New Roman" panose="02020603050405020304" pitchFamily="18" charset="0"/>
                <a:cs typeface="Times New Roman" panose="02020603050405020304" pitchFamily="18" charset="0"/>
              </a:rPr>
              <a:t>k</a:t>
            </a:r>
            <a:r>
              <a:rPr lang="en-US" dirty="0" smtClean="0"/>
              <a:t> items can be chosen from </a:t>
            </a:r>
            <a:r>
              <a:rPr lang="en-US" i="1" dirty="0" smtClean="0">
                <a:latin typeface="Times New Roman" panose="02020603050405020304" pitchFamily="18" charset="0"/>
                <a:cs typeface="Times New Roman" panose="02020603050405020304" pitchFamily="18" charset="0"/>
              </a:rPr>
              <a:t>n</a:t>
            </a:r>
            <a:r>
              <a:rPr lang="en-US" dirty="0" smtClean="0"/>
              <a:t> unique items </a:t>
            </a:r>
          </a:p>
          <a:p>
            <a:pPr lvl="1"/>
            <a:r>
              <a:rPr lang="en-US" dirty="0" smtClean="0"/>
              <a:t>Related to Pascal’s triangle</a:t>
            </a:r>
            <a:endParaRPr lang="en-CA" dirty="0" smtClean="0"/>
          </a:p>
          <a:p>
            <a:r>
              <a:rPr lang="en-CA" dirty="0" smtClean="0"/>
              <a:t>A recursive definition is:</a:t>
            </a:r>
            <a:endParaRPr lang="en-CA" dirty="0" smtClean="0"/>
          </a:p>
          <a:p>
            <a:endParaRPr lang="en-US" dirty="0"/>
          </a:p>
          <a:p>
            <a:endParaRPr lang="en-US" dirty="0" smtClean="0"/>
          </a:p>
          <a:p>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58251244"/>
              </p:ext>
            </p:extLst>
          </p:nvPr>
        </p:nvGraphicFramePr>
        <p:xfrm>
          <a:off x="2565400" y="3356992"/>
          <a:ext cx="4011613" cy="1560513"/>
        </p:xfrm>
        <a:graphic>
          <a:graphicData uri="http://schemas.openxmlformats.org/presentationml/2006/ole">
            <mc:AlternateContent xmlns:mc="http://schemas.openxmlformats.org/markup-compatibility/2006">
              <mc:Choice xmlns:v="urn:schemas-microsoft-com:vml" Requires="v">
                <p:oleObj spid="_x0000_s2117" name="Equation" r:id="rId3" imgW="2057400" imgH="799920" progId="Equation.DSMT4">
                  <p:embed/>
                </p:oleObj>
              </mc:Choice>
              <mc:Fallback>
                <p:oleObj name="Equation" r:id="rId3" imgW="2057400" imgH="799920" progId="Equation.DSMT4">
                  <p:embed/>
                  <p:pic>
                    <p:nvPicPr>
                      <p:cNvPr id="0" name=""/>
                      <p:cNvPicPr/>
                      <p:nvPr/>
                    </p:nvPicPr>
                    <p:blipFill>
                      <a:blip r:embed="rId4"/>
                      <a:stretch>
                        <a:fillRect/>
                      </a:stretch>
                    </p:blipFill>
                    <p:spPr>
                      <a:xfrm>
                        <a:off x="2565400" y="3356992"/>
                        <a:ext cx="4011613" cy="15605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88448422"/>
              </p:ext>
            </p:extLst>
          </p:nvPr>
        </p:nvGraphicFramePr>
        <p:xfrm>
          <a:off x="3657202" y="1428460"/>
          <a:ext cx="471487" cy="768350"/>
        </p:xfrm>
        <a:graphic>
          <a:graphicData uri="http://schemas.openxmlformats.org/presentationml/2006/ole">
            <mc:AlternateContent xmlns:mc="http://schemas.openxmlformats.org/markup-compatibility/2006">
              <mc:Choice xmlns:v="urn:schemas-microsoft-com:vml" Requires="v">
                <p:oleObj spid="_x0000_s2118" name="Equation" r:id="rId5" imgW="241200" imgH="393480" progId="Equation.DSMT4">
                  <p:embed/>
                </p:oleObj>
              </mc:Choice>
              <mc:Fallback>
                <p:oleObj name="Equation" r:id="rId5" imgW="241200" imgH="393480" progId="Equation.DSMT4">
                  <p:embed/>
                  <p:pic>
                    <p:nvPicPr>
                      <p:cNvPr id="4" name="Object 3"/>
                      <p:cNvPicPr/>
                      <p:nvPr/>
                    </p:nvPicPr>
                    <p:blipFill>
                      <a:blip r:embed="rId6"/>
                      <a:stretch>
                        <a:fillRect/>
                      </a:stretch>
                    </p:blipFill>
                    <p:spPr>
                      <a:xfrm>
                        <a:off x="3657202" y="1428460"/>
                        <a:ext cx="471487" cy="768350"/>
                      </a:xfrm>
                      <a:prstGeom prst="rect">
                        <a:avLst/>
                      </a:prstGeom>
                    </p:spPr>
                  </p:pic>
                </p:oleObj>
              </mc:Fallback>
            </mc:AlternateContent>
          </a:graphicData>
        </a:graphic>
      </p:graphicFrame>
    </p:spTree>
    <p:extLst>
      <p:ext uri="{BB962C8B-B14F-4D97-AF65-F5344CB8AC3E}">
        <p14:creationId xmlns:p14="http://schemas.microsoft.com/office/powerpoint/2010/main" val="2541544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Binomial coefficients</a:t>
            </a:r>
            <a:endParaRPr lang="en-CA" dirty="0"/>
          </a:p>
        </p:txBody>
      </p:sp>
      <p:sp>
        <p:nvSpPr>
          <p:cNvPr id="3" name="Content Placeholder 2"/>
          <p:cNvSpPr>
            <a:spLocks noGrp="1"/>
          </p:cNvSpPr>
          <p:nvPr>
            <p:ph idx="1"/>
          </p:nvPr>
        </p:nvSpPr>
        <p:spPr>
          <a:xfrm>
            <a:off x="457200" y="1600200"/>
            <a:ext cx="8147248" cy="4525963"/>
          </a:xfrm>
        </p:spPr>
        <p:txBody>
          <a:bodyPr/>
          <a:lstStyle/>
          <a:p>
            <a:pPr lvl="0"/>
            <a:r>
              <a:rPr lang="en-CA" dirty="0" smtClean="0">
                <a:solidFill>
                  <a:prstClr val="black"/>
                </a:solidFill>
              </a:rPr>
              <a:t>Implementing this</a:t>
            </a:r>
          </a:p>
          <a:p>
            <a:pPr marL="800100" lvl="2" indent="0">
              <a:buNone/>
            </a:pPr>
            <a:r>
              <a:rPr lang="en-CA" sz="1600" dirty="0" smtClean="0">
                <a:solidFill>
                  <a:prstClr val="black"/>
                </a:solidFill>
                <a:latin typeface="Consolas" panose="020B0609020204030204" pitchFamily="49" charset="0"/>
                <a:cs typeface="Consolas" panose="020B0609020204030204" pitchFamily="49" charset="0"/>
              </a:rPr>
              <a:t>unsigned int </a:t>
            </a:r>
            <a:r>
              <a:rPr lang="en-CA" sz="1600" dirty="0" smtClean="0">
                <a:solidFill>
                  <a:prstClr val="black"/>
                </a:solidFill>
                <a:latin typeface="Consolas" panose="020B0609020204030204" pitchFamily="49" charset="0"/>
                <a:cs typeface="Consolas" panose="020B0609020204030204" pitchFamily="49" charset="0"/>
              </a:rPr>
              <a:t>binomial( </a:t>
            </a:r>
            <a:r>
              <a:rPr lang="en-CA" sz="1600" dirty="0" smtClean="0">
                <a:solidFill>
                  <a:prstClr val="black"/>
                </a:solidFill>
                <a:latin typeface="Consolas" panose="020B0609020204030204" pitchFamily="49" charset="0"/>
                <a:cs typeface="Consolas" panose="020B0609020204030204" pitchFamily="49" charset="0"/>
              </a:rPr>
              <a:t>unsigned int </a:t>
            </a:r>
            <a:r>
              <a:rPr lang="en-CA" sz="1600" dirty="0" smtClean="0">
                <a:solidFill>
                  <a:prstClr val="black"/>
                </a:solidFill>
                <a:latin typeface="Consolas" panose="020B0609020204030204" pitchFamily="49" charset="0"/>
                <a:cs typeface="Consolas" panose="020B0609020204030204" pitchFamily="49" charset="0"/>
              </a:rPr>
              <a:t>n, </a:t>
            </a:r>
            <a:r>
              <a:rPr lang="en-CA" sz="1600" dirty="0" smtClean="0">
                <a:solidFill>
                  <a:prstClr val="black"/>
                </a:solidFill>
                <a:latin typeface="Consolas" panose="020B0609020204030204" pitchFamily="49" charset="0"/>
                <a:cs typeface="Consolas" panose="020B0609020204030204" pitchFamily="49" charset="0"/>
              </a:rPr>
              <a:t>unsigned int </a:t>
            </a:r>
            <a:r>
              <a:rPr lang="en-CA" sz="1600" dirty="0" smtClean="0">
                <a:solidFill>
                  <a:prstClr val="black"/>
                </a:solidFill>
                <a:latin typeface="Consolas" panose="020B0609020204030204" pitchFamily="49" charset="0"/>
                <a:cs typeface="Consolas" panose="020B0609020204030204" pitchFamily="49" charset="0"/>
              </a:rPr>
              <a:t>k ) {</a:t>
            </a:r>
          </a:p>
          <a:p>
            <a:pPr marL="800100" lvl="2" indent="0">
              <a:buNone/>
            </a:pPr>
            <a:r>
              <a:rPr lang="en-US" sz="1600" dirty="0" smtClean="0">
                <a:solidFill>
                  <a:prstClr val="black"/>
                </a:solidFill>
                <a:latin typeface="Consolas" panose="020B0609020204030204" pitchFamily="49" charset="0"/>
                <a:cs typeface="Consolas" panose="020B0609020204030204" pitchFamily="49" charset="0"/>
              </a:rPr>
              <a:t>    // Special cases:</a:t>
            </a:r>
          </a:p>
          <a:p>
            <a:pPr marL="800100" lvl="2" indent="0">
              <a:buNone/>
            </a:pPr>
            <a:r>
              <a:rPr lang="en-US" sz="1600" dirty="0" smtClean="0">
                <a:solidFill>
                  <a:prstClr val="black"/>
                </a:solidFill>
                <a:latin typeface="Consolas" panose="020B0609020204030204" pitchFamily="49" charset="0"/>
                <a:cs typeface="Consolas" panose="020B0609020204030204" pitchFamily="49" charset="0"/>
              </a:rPr>
              <a:t>    if ( k &gt; n ) {</a:t>
            </a:r>
          </a:p>
          <a:p>
            <a:pPr marL="800100" lvl="2" indent="0">
              <a:buNone/>
            </a:pPr>
            <a:r>
              <a:rPr lang="en-US" sz="1600" dirty="0">
                <a:solidFill>
                  <a:prstClr val="black"/>
                </a:solidFill>
                <a:latin typeface="Consolas" panose="020B0609020204030204" pitchFamily="49" charset="0"/>
                <a:cs typeface="Consolas" panose="020B0609020204030204" pitchFamily="49" charset="0"/>
              </a:rPr>
              <a:t> </a:t>
            </a:r>
            <a:r>
              <a:rPr lang="en-US" sz="1600" dirty="0" smtClean="0">
                <a:solidFill>
                  <a:prstClr val="black"/>
                </a:solidFill>
                <a:latin typeface="Consolas" panose="020B0609020204030204" pitchFamily="49" charset="0"/>
                <a:cs typeface="Consolas" panose="020B0609020204030204" pitchFamily="49" charset="0"/>
              </a:rPr>
              <a:t>       return 0;</a:t>
            </a:r>
          </a:p>
          <a:p>
            <a:pPr marL="800100" lvl="2" indent="0">
              <a:buNone/>
            </a:pPr>
            <a:r>
              <a:rPr lang="en-US" sz="1600" dirty="0">
                <a:solidFill>
                  <a:prstClr val="black"/>
                </a:solidFill>
                <a:latin typeface="Consolas" panose="020B0609020204030204" pitchFamily="49" charset="0"/>
                <a:cs typeface="Consolas" panose="020B0609020204030204" pitchFamily="49" charset="0"/>
              </a:rPr>
              <a:t> </a:t>
            </a:r>
            <a:r>
              <a:rPr lang="en-US" sz="1600" dirty="0" smtClean="0">
                <a:solidFill>
                  <a:prstClr val="black"/>
                </a:solidFill>
                <a:latin typeface="Consolas" panose="020B0609020204030204" pitchFamily="49" charset="0"/>
                <a:cs typeface="Consolas" panose="020B0609020204030204" pitchFamily="49" charset="0"/>
              </a:rPr>
              <a:t>   }</a:t>
            </a:r>
            <a:endParaRPr lang="en-CA" sz="1600" dirty="0" smtClean="0">
              <a:solidFill>
                <a:prstClr val="black"/>
              </a:solidFill>
              <a:latin typeface="Consolas" panose="020B0609020204030204" pitchFamily="49" charset="0"/>
              <a:cs typeface="Consolas" panose="020B0609020204030204" pitchFamily="49" charset="0"/>
            </a:endParaRPr>
          </a:p>
          <a:p>
            <a:pPr marL="800100" lvl="2" indent="0">
              <a:buNone/>
            </a:pPr>
            <a:endParaRPr lang="en-CA" sz="1600" dirty="0">
              <a:solidFill>
                <a:prstClr val="black"/>
              </a:solidFill>
              <a:latin typeface="Consolas" panose="020B0609020204030204" pitchFamily="49" charset="0"/>
              <a:cs typeface="Consolas" panose="020B0609020204030204" pitchFamily="49" charset="0"/>
            </a:endParaRPr>
          </a:p>
          <a:p>
            <a:pPr marL="800100" lvl="2" indent="0">
              <a:buNone/>
            </a:pPr>
            <a:r>
              <a:rPr lang="en-CA" sz="1600" dirty="0" smtClean="0">
                <a:solidFill>
                  <a:prstClr val="black"/>
                </a:solidFill>
                <a:latin typeface="Consolas" panose="020B0609020204030204" pitchFamily="49" charset="0"/>
                <a:cs typeface="Consolas" panose="020B0609020204030204" pitchFamily="49" charset="0"/>
              </a:rPr>
              <a:t>    // Base cases:</a:t>
            </a:r>
          </a:p>
          <a:p>
            <a:pPr marL="800100" lvl="2" indent="0">
              <a:buNone/>
            </a:pPr>
            <a:r>
              <a:rPr lang="en-CA" sz="1600" dirty="0" smtClean="0">
                <a:solidFill>
                  <a:prstClr val="black"/>
                </a:solidFill>
                <a:latin typeface="Consolas" panose="020B0609020204030204" pitchFamily="49" charset="0"/>
                <a:cs typeface="Consolas" panose="020B0609020204030204" pitchFamily="49" charset="0"/>
              </a:rPr>
              <a:t>    if ( (k == 0) || (k == n) ) {</a:t>
            </a:r>
          </a:p>
          <a:p>
            <a:pPr marL="800100" lvl="2" indent="0">
              <a:buNone/>
            </a:pPr>
            <a:r>
              <a:rPr lang="en-CA" sz="1600" dirty="0">
                <a:solidFill>
                  <a:prstClr val="black"/>
                </a:solidFill>
                <a:latin typeface="Consolas" panose="020B0609020204030204" pitchFamily="49" charset="0"/>
                <a:cs typeface="Consolas" panose="020B0609020204030204" pitchFamily="49" charset="0"/>
              </a:rPr>
              <a:t> </a:t>
            </a:r>
            <a:r>
              <a:rPr lang="en-CA" sz="1600" dirty="0" smtClean="0">
                <a:solidFill>
                  <a:prstClr val="black"/>
                </a:solidFill>
                <a:latin typeface="Consolas" panose="020B0609020204030204" pitchFamily="49" charset="0"/>
                <a:cs typeface="Consolas" panose="020B0609020204030204" pitchFamily="49" charset="0"/>
              </a:rPr>
              <a:t>       return 1;</a:t>
            </a:r>
          </a:p>
          <a:p>
            <a:pPr marL="800100" lvl="2" indent="0">
              <a:buNone/>
            </a:pPr>
            <a:r>
              <a:rPr lang="en-CA" sz="1600" dirty="0">
                <a:solidFill>
                  <a:prstClr val="black"/>
                </a:solidFill>
                <a:latin typeface="Consolas" panose="020B0609020204030204" pitchFamily="49" charset="0"/>
                <a:cs typeface="Consolas" panose="020B0609020204030204" pitchFamily="49" charset="0"/>
              </a:rPr>
              <a:t> </a:t>
            </a:r>
            <a:r>
              <a:rPr lang="en-CA" sz="1600" dirty="0" smtClean="0">
                <a:solidFill>
                  <a:prstClr val="black"/>
                </a:solidFill>
                <a:latin typeface="Consolas" panose="020B0609020204030204" pitchFamily="49" charset="0"/>
                <a:cs typeface="Consolas" panose="020B0609020204030204" pitchFamily="49" charset="0"/>
              </a:rPr>
              <a:t>   }</a:t>
            </a:r>
          </a:p>
          <a:p>
            <a:pPr marL="800100" lvl="2" indent="0">
              <a:buNone/>
            </a:pPr>
            <a:endParaRPr lang="en-US" sz="1600" dirty="0" smtClean="0">
              <a:solidFill>
                <a:prstClr val="black"/>
              </a:solidFill>
              <a:latin typeface="Consolas" panose="020B0609020204030204" pitchFamily="49" charset="0"/>
              <a:cs typeface="Consolas" panose="020B0609020204030204" pitchFamily="49" charset="0"/>
            </a:endParaRPr>
          </a:p>
          <a:p>
            <a:pPr marL="800100" lvl="2" indent="0">
              <a:buNone/>
            </a:pPr>
            <a:r>
              <a:rPr lang="en-US" sz="1600" dirty="0">
                <a:solidFill>
                  <a:prstClr val="black"/>
                </a:solidFill>
                <a:latin typeface="Consolas" panose="020B0609020204030204" pitchFamily="49" charset="0"/>
                <a:cs typeface="Consolas" panose="020B0609020204030204" pitchFamily="49" charset="0"/>
              </a:rPr>
              <a:t> </a:t>
            </a:r>
            <a:r>
              <a:rPr lang="en-US" sz="1600" dirty="0" smtClean="0">
                <a:solidFill>
                  <a:prstClr val="black"/>
                </a:solidFill>
                <a:latin typeface="Consolas" panose="020B0609020204030204" pitchFamily="49" charset="0"/>
                <a:cs typeface="Consolas" panose="020B0609020204030204" pitchFamily="49" charset="0"/>
              </a:rPr>
              <a:t>   // Recursive case:</a:t>
            </a:r>
          </a:p>
          <a:p>
            <a:pPr marL="800100" lvl="2" indent="0">
              <a:buNone/>
            </a:pPr>
            <a:r>
              <a:rPr lang="en-CA" sz="1600" dirty="0" smtClean="0">
                <a:solidFill>
                  <a:prstClr val="black"/>
                </a:solidFill>
                <a:latin typeface="Consolas" panose="020B0609020204030204" pitchFamily="49" charset="0"/>
                <a:cs typeface="Consolas" panose="020B0609020204030204" pitchFamily="49" charset="0"/>
              </a:rPr>
              <a:t>    return binomial( n - 1, k ) + binomial( n - 1, k - 1 );</a:t>
            </a:r>
          </a:p>
          <a:p>
            <a:pPr marL="800100" lvl="2" indent="0">
              <a:buNone/>
            </a:pPr>
            <a:r>
              <a:rPr lang="en-CA" sz="1600" dirty="0" smtClean="0">
                <a:solidFill>
                  <a:prstClr val="black"/>
                </a:solidFill>
                <a:latin typeface="Consolas" panose="020B0609020204030204" pitchFamily="49" charset="0"/>
                <a:cs typeface="Consolas" panose="020B0609020204030204" pitchFamily="49" charset="0"/>
              </a:rPr>
              <a:t>}</a:t>
            </a:r>
            <a:endParaRPr lang="pt-BR" sz="1400" dirty="0">
              <a:latin typeface="Consolas" panose="020B0609020204030204" pitchFamily="49" charset="0"/>
              <a:cs typeface="Consolas" panose="020B0609020204030204" pitchFamily="49"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55800418"/>
              </p:ext>
            </p:extLst>
          </p:nvPr>
        </p:nvGraphicFramePr>
        <p:xfrm>
          <a:off x="4860032" y="2492896"/>
          <a:ext cx="4011613" cy="1560513"/>
        </p:xfrm>
        <a:graphic>
          <a:graphicData uri="http://schemas.openxmlformats.org/presentationml/2006/ole">
            <mc:AlternateContent xmlns:mc="http://schemas.openxmlformats.org/markup-compatibility/2006">
              <mc:Choice xmlns:v="urn:schemas-microsoft-com:vml" Requires="v">
                <p:oleObj spid="_x0000_s27655" name="Equation" r:id="rId3" imgW="2057400" imgH="799920" progId="Equation.DSMT4">
                  <p:embed/>
                </p:oleObj>
              </mc:Choice>
              <mc:Fallback>
                <p:oleObj name="Equation" r:id="rId3" imgW="2057400" imgH="799920" progId="Equation.DSMT4">
                  <p:embed/>
                  <p:pic>
                    <p:nvPicPr>
                      <p:cNvPr id="4" name="Object 3"/>
                      <p:cNvPicPr/>
                      <p:nvPr/>
                    </p:nvPicPr>
                    <p:blipFill>
                      <a:blip r:embed="rId4"/>
                      <a:stretch>
                        <a:fillRect/>
                      </a:stretch>
                    </p:blipFill>
                    <p:spPr>
                      <a:xfrm>
                        <a:off x="4860032" y="2492896"/>
                        <a:ext cx="4011613" cy="1560513"/>
                      </a:xfrm>
                      <a:prstGeom prst="rect">
                        <a:avLst/>
                      </a:prstGeom>
                    </p:spPr>
                  </p:pic>
                </p:oleObj>
              </mc:Fallback>
            </mc:AlternateContent>
          </a:graphicData>
        </a:graphic>
      </p:graphicFrame>
    </p:spTree>
    <p:extLst>
      <p:ext uri="{BB962C8B-B14F-4D97-AF65-F5344CB8AC3E}">
        <p14:creationId xmlns:p14="http://schemas.microsoft.com/office/powerpoint/2010/main" val="4254671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Greatest common divisor</a:t>
            </a:r>
            <a:endParaRPr lang="en-CA" dirty="0"/>
          </a:p>
        </p:txBody>
      </p:sp>
      <p:sp>
        <p:nvSpPr>
          <p:cNvPr id="3" name="Content Placeholder 2"/>
          <p:cNvSpPr>
            <a:spLocks noGrp="1"/>
          </p:cNvSpPr>
          <p:nvPr>
            <p:ph idx="1"/>
          </p:nvPr>
        </p:nvSpPr>
        <p:spPr>
          <a:xfrm>
            <a:off x="457200" y="1600200"/>
            <a:ext cx="8147248" cy="4525963"/>
          </a:xfrm>
        </p:spPr>
        <p:txBody>
          <a:bodyPr/>
          <a:lstStyle/>
          <a:p>
            <a:r>
              <a:rPr lang="en-CA" dirty="0" smtClean="0">
                <a:solidFill>
                  <a:prstClr val="black"/>
                </a:solidFill>
              </a:rPr>
              <a:t>For </a:t>
            </a:r>
            <a:r>
              <a:rPr lang="en-CA" i="1"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0</a:t>
            </a:r>
            <a:r>
              <a:rPr lang="en-CA" dirty="0" smtClean="0">
                <a:cs typeface="Times New Roman" panose="02020603050405020304" pitchFamily="18" charset="0"/>
              </a:rPr>
              <a:t>, let </a:t>
            </a:r>
            <a:r>
              <a:rPr lang="en-CA" dirty="0" smtClean="0">
                <a:latin typeface="Times New Roman" panose="02020603050405020304" pitchFamily="18" charset="0"/>
                <a:cs typeface="Times New Roman" panose="02020603050405020304" pitchFamily="18" charset="0"/>
              </a:rPr>
              <a:t>gcd( </a:t>
            </a:r>
            <a:r>
              <a:rPr lang="en-CA" i="1" dirty="0" smtClean="0">
                <a:latin typeface="Times New Roman" panose="02020603050405020304" pitchFamily="18" charset="0"/>
                <a:cs typeface="Times New Roman" panose="02020603050405020304" pitchFamily="18" charset="0"/>
              </a:rPr>
              <a:t>m</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a:t>
            </a:r>
            <a:r>
              <a:rPr lang="en-CA" dirty="0" smtClean="0">
                <a:cs typeface="Times New Roman" panose="02020603050405020304" pitchFamily="18" charset="0"/>
              </a:rPr>
              <a:t> be their greatest common divisor</a:t>
            </a:r>
          </a:p>
          <a:p>
            <a:r>
              <a:rPr lang="en-CA" dirty="0" smtClean="0">
                <a:cs typeface="Times New Roman" panose="02020603050405020304" pitchFamily="18" charset="0"/>
              </a:rPr>
              <a:t>Because</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n</a:t>
            </a:r>
            <a:r>
              <a:rPr lang="en-CA" dirty="0" smtClean="0">
                <a:cs typeface="Times New Roman" panose="02020603050405020304" pitchFamily="18" charset="0"/>
              </a:rPr>
              <a:t>, it follows</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m</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an</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r</a:t>
            </a:r>
          </a:p>
          <a:p>
            <a:pPr lvl="1"/>
            <a:r>
              <a:rPr lang="en-US" dirty="0" smtClean="0">
                <a:solidFill>
                  <a:prstClr val="black"/>
                </a:solidFill>
                <a:cs typeface="Times New Roman" panose="02020603050405020304" pitchFamily="18" charset="0"/>
              </a:rPr>
              <a:t>Consequently, </a:t>
            </a:r>
            <a:r>
              <a:rPr lang="en-US" dirty="0" smtClean="0">
                <a:solidFill>
                  <a:prstClr val="black"/>
                </a:solidFill>
                <a:latin typeface="Times New Roman" panose="02020603050405020304" pitchFamily="18" charset="0"/>
                <a:cs typeface="Times New Roman" panose="02020603050405020304" pitchFamily="18" charset="0"/>
              </a:rPr>
              <a:t>gcd( </a:t>
            </a:r>
            <a:r>
              <a:rPr lang="en-US" i="1" dirty="0" smtClean="0">
                <a:solidFill>
                  <a:prstClr val="black"/>
                </a:solidFill>
                <a:latin typeface="Times New Roman" panose="02020603050405020304" pitchFamily="18" charset="0"/>
                <a:cs typeface="Times New Roman" panose="02020603050405020304" pitchFamily="18" charset="0"/>
              </a:rPr>
              <a:t>m</a:t>
            </a:r>
            <a:r>
              <a:rPr lang="en-US" dirty="0" smtClean="0">
                <a:solidFill>
                  <a:prstClr val="black"/>
                </a:solidFill>
                <a:latin typeface="Times New Roman" panose="02020603050405020304" pitchFamily="18" charset="0"/>
                <a:cs typeface="Times New Roman" panose="02020603050405020304" pitchFamily="18" charset="0"/>
              </a:rPr>
              <a:t>,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cs typeface="Times New Roman" panose="02020603050405020304" pitchFamily="18" charset="0"/>
              </a:rPr>
              <a:t> must also divide both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cs typeface="Times New Roman" panose="02020603050405020304" pitchFamily="18" charset="0"/>
              </a:rPr>
              <a:t> and </a:t>
            </a:r>
            <a:r>
              <a:rPr lang="en-US" i="1" dirty="0" smtClean="0">
                <a:solidFill>
                  <a:prstClr val="black"/>
                </a:solidFill>
                <a:latin typeface="Times New Roman" panose="02020603050405020304" pitchFamily="18" charset="0"/>
                <a:cs typeface="Times New Roman" panose="02020603050405020304" pitchFamily="18" charset="0"/>
              </a:rPr>
              <a:t>r</a:t>
            </a:r>
            <a:endParaRPr lang="en-US" dirty="0" smtClean="0">
              <a:solidFill>
                <a:prstClr val="black"/>
              </a:solidFill>
              <a:latin typeface="Times New Roman" panose="02020603050405020304" pitchFamily="18" charset="0"/>
              <a:cs typeface="Times New Roman" panose="02020603050405020304" pitchFamily="18" charset="0"/>
            </a:endParaRPr>
          </a:p>
          <a:p>
            <a:pPr marL="457200" lvl="1" indent="0">
              <a:buNone/>
            </a:pPr>
            <a:endParaRPr lang="en-US" sz="1400" dirty="0" smtClean="0">
              <a:solidFill>
                <a:prstClr val="black"/>
              </a:solidFill>
              <a:cs typeface="Times New Roman" panose="02020603050405020304" pitchFamily="18" charset="0"/>
            </a:endParaRPr>
          </a:p>
          <a:p>
            <a:pPr lvl="1"/>
            <a:r>
              <a:rPr lang="en-US" dirty="0" smtClean="0">
                <a:solidFill>
                  <a:prstClr val="black"/>
                </a:solidFill>
                <a:cs typeface="Times New Roman" panose="02020603050405020304" pitchFamily="18" charset="0"/>
              </a:rPr>
              <a:t>Thus, </a:t>
            </a:r>
            <a:endParaRPr lang="en-US" dirty="0" smtClean="0">
              <a:solidFill>
                <a:prstClr val="black"/>
              </a:solidFill>
            </a:endParaRPr>
          </a:p>
          <a:p>
            <a:pPr marL="800100" lvl="2" indent="0">
              <a:buNone/>
            </a:pPr>
            <a:endParaRPr lang="en-CA" sz="1500" dirty="0" smtClean="0">
              <a:solidFill>
                <a:prstClr val="black"/>
              </a:solidFill>
              <a:latin typeface="Consolas" panose="020B0609020204030204" pitchFamily="49" charset="0"/>
              <a:cs typeface="Consolas" panose="020B0609020204030204" pitchFamily="49" charset="0"/>
            </a:endParaRPr>
          </a:p>
          <a:p>
            <a:pPr marL="1714500" lvl="4" indent="0">
              <a:buNone/>
            </a:pPr>
            <a:r>
              <a:rPr lang="en-CA" sz="1400" dirty="0" smtClean="0">
                <a:solidFill>
                  <a:prstClr val="black"/>
                </a:solidFill>
                <a:latin typeface="Consolas" panose="020B0609020204030204" pitchFamily="49" charset="0"/>
                <a:cs typeface="Consolas" panose="020B0609020204030204" pitchFamily="49" charset="0"/>
              </a:rPr>
              <a:t>unsigned int gcd( unsigned int m, unsigned int n </a:t>
            </a:r>
            <a:r>
              <a:rPr lang="en-CA" sz="1400" dirty="0" smtClean="0">
                <a:solidFill>
                  <a:prstClr val="black"/>
                </a:solidFill>
                <a:latin typeface="Consolas" panose="020B0609020204030204" pitchFamily="49" charset="0"/>
                <a:cs typeface="Consolas" panose="020B0609020204030204" pitchFamily="49" charset="0"/>
              </a:rPr>
              <a:t>) {</a:t>
            </a:r>
          </a:p>
          <a:p>
            <a:pPr marL="1714500" lvl="4" indent="0">
              <a:buNone/>
            </a:pPr>
            <a:r>
              <a:rPr lang="en-US" sz="1400" dirty="0" smtClean="0">
                <a:solidFill>
                  <a:prstClr val="black"/>
                </a:solidFill>
                <a:latin typeface="Consolas" panose="020B0609020204030204" pitchFamily="49" charset="0"/>
                <a:cs typeface="Consolas" panose="020B0609020204030204" pitchFamily="49" charset="0"/>
              </a:rPr>
              <a:t>    // Special </a:t>
            </a:r>
            <a:r>
              <a:rPr lang="en-US" sz="1400" dirty="0" smtClean="0">
                <a:solidFill>
                  <a:prstClr val="black"/>
                </a:solidFill>
                <a:latin typeface="Consolas" panose="020B0609020204030204" pitchFamily="49" charset="0"/>
                <a:cs typeface="Consolas" panose="020B0609020204030204" pitchFamily="49" charset="0"/>
              </a:rPr>
              <a:t>case:</a:t>
            </a:r>
            <a:endParaRPr lang="en-US" sz="1400" dirty="0" smtClean="0">
              <a:solidFill>
                <a:prstClr val="black"/>
              </a:solidFill>
              <a:latin typeface="Consolas" panose="020B0609020204030204" pitchFamily="49" charset="0"/>
              <a:cs typeface="Consolas" panose="020B0609020204030204" pitchFamily="49" charset="0"/>
            </a:endParaRPr>
          </a:p>
          <a:p>
            <a:pPr marL="1714500" lvl="4" indent="0">
              <a:buNone/>
            </a:pPr>
            <a:r>
              <a:rPr lang="en-US" sz="1400" dirty="0" smtClean="0">
                <a:solidFill>
                  <a:prstClr val="black"/>
                </a:solidFill>
                <a:latin typeface="Consolas" panose="020B0609020204030204" pitchFamily="49" charset="0"/>
                <a:cs typeface="Consolas" panose="020B0609020204030204" pitchFamily="49" charset="0"/>
              </a:rPr>
              <a:t>    if ( </a:t>
            </a:r>
            <a:r>
              <a:rPr lang="en-US" sz="1400" dirty="0" smtClean="0">
                <a:solidFill>
                  <a:prstClr val="black"/>
                </a:solidFill>
                <a:latin typeface="Consolas" panose="020B0609020204030204" pitchFamily="49" charset="0"/>
                <a:cs typeface="Consolas" panose="020B0609020204030204" pitchFamily="49" charset="0"/>
              </a:rPr>
              <a:t>n &gt; m </a:t>
            </a:r>
            <a:r>
              <a:rPr lang="en-US" sz="1400" dirty="0" smtClean="0">
                <a:solidFill>
                  <a:prstClr val="black"/>
                </a:solidFill>
                <a:latin typeface="Consolas" panose="020B0609020204030204" pitchFamily="49" charset="0"/>
                <a:cs typeface="Consolas" panose="020B0609020204030204" pitchFamily="49" charset="0"/>
              </a:rPr>
              <a:t>) {</a:t>
            </a:r>
          </a:p>
          <a:p>
            <a:pPr marL="1714500" lvl="4" indent="0">
              <a:buNone/>
            </a:pPr>
            <a:r>
              <a:rPr lang="en-US" sz="1400" dirty="0">
                <a:solidFill>
                  <a:prstClr val="black"/>
                </a:solidFill>
                <a:latin typeface="Consolas" panose="020B0609020204030204" pitchFamily="49" charset="0"/>
                <a:cs typeface="Consolas" panose="020B0609020204030204" pitchFamily="49" charset="0"/>
              </a:rPr>
              <a:t> </a:t>
            </a:r>
            <a:r>
              <a:rPr lang="en-US" sz="1400" dirty="0" smtClean="0">
                <a:solidFill>
                  <a:prstClr val="black"/>
                </a:solidFill>
                <a:latin typeface="Consolas" panose="020B0609020204030204" pitchFamily="49" charset="0"/>
                <a:cs typeface="Consolas" panose="020B0609020204030204" pitchFamily="49" charset="0"/>
              </a:rPr>
              <a:t>       return </a:t>
            </a:r>
            <a:r>
              <a:rPr lang="en-US" sz="1400" dirty="0" smtClean="0">
                <a:solidFill>
                  <a:prstClr val="black"/>
                </a:solidFill>
                <a:latin typeface="Consolas" panose="020B0609020204030204" pitchFamily="49" charset="0"/>
                <a:cs typeface="Consolas" panose="020B0609020204030204" pitchFamily="49" charset="0"/>
              </a:rPr>
              <a:t>gcd( n, m );</a:t>
            </a:r>
            <a:endParaRPr lang="en-US" sz="1400" dirty="0" smtClean="0">
              <a:solidFill>
                <a:prstClr val="black"/>
              </a:solidFill>
              <a:latin typeface="Consolas" panose="020B0609020204030204" pitchFamily="49" charset="0"/>
              <a:cs typeface="Consolas" panose="020B0609020204030204" pitchFamily="49" charset="0"/>
            </a:endParaRPr>
          </a:p>
          <a:p>
            <a:pPr marL="1714500" lvl="4" indent="0">
              <a:buNone/>
            </a:pPr>
            <a:r>
              <a:rPr lang="en-US" sz="1400" dirty="0">
                <a:solidFill>
                  <a:prstClr val="black"/>
                </a:solidFill>
                <a:latin typeface="Consolas" panose="020B0609020204030204" pitchFamily="49" charset="0"/>
                <a:cs typeface="Consolas" panose="020B0609020204030204" pitchFamily="49" charset="0"/>
              </a:rPr>
              <a:t> </a:t>
            </a:r>
            <a:r>
              <a:rPr lang="en-US" sz="1400" dirty="0" smtClean="0">
                <a:solidFill>
                  <a:prstClr val="black"/>
                </a:solidFill>
                <a:latin typeface="Consolas" panose="020B0609020204030204" pitchFamily="49" charset="0"/>
                <a:cs typeface="Consolas" panose="020B0609020204030204" pitchFamily="49" charset="0"/>
              </a:rPr>
              <a:t>   }</a:t>
            </a:r>
            <a:endParaRPr lang="en-CA" sz="1400" dirty="0" smtClean="0">
              <a:solidFill>
                <a:prstClr val="black"/>
              </a:solidFill>
              <a:latin typeface="Consolas" panose="020B0609020204030204" pitchFamily="49" charset="0"/>
              <a:cs typeface="Consolas" panose="020B0609020204030204" pitchFamily="49" charset="0"/>
            </a:endParaRPr>
          </a:p>
          <a:p>
            <a:pPr marL="1714500" lvl="4" indent="0">
              <a:buNone/>
            </a:pPr>
            <a:endParaRPr lang="en-US" sz="1400" dirty="0" smtClean="0">
              <a:solidFill>
                <a:prstClr val="black"/>
              </a:solidFill>
              <a:latin typeface="Consolas" panose="020B0609020204030204" pitchFamily="49" charset="0"/>
              <a:cs typeface="Consolas" panose="020B0609020204030204" pitchFamily="49" charset="0"/>
            </a:endParaRPr>
          </a:p>
          <a:p>
            <a:pPr marL="1714500" lvl="4" indent="0">
              <a:buNone/>
            </a:pPr>
            <a:r>
              <a:rPr lang="en-US" sz="1400" dirty="0">
                <a:solidFill>
                  <a:prstClr val="black"/>
                </a:solidFill>
                <a:latin typeface="Consolas" panose="020B0609020204030204" pitchFamily="49" charset="0"/>
                <a:cs typeface="Consolas" panose="020B0609020204030204" pitchFamily="49" charset="0"/>
              </a:rPr>
              <a:t> </a:t>
            </a:r>
            <a:r>
              <a:rPr lang="en-US" sz="1400" dirty="0" smtClean="0">
                <a:solidFill>
                  <a:prstClr val="black"/>
                </a:solidFill>
                <a:latin typeface="Consolas" panose="020B0609020204030204" pitchFamily="49" charset="0"/>
                <a:cs typeface="Consolas" panose="020B0609020204030204" pitchFamily="49" charset="0"/>
              </a:rPr>
              <a:t>   if ( n == 0 ) {</a:t>
            </a:r>
          </a:p>
          <a:p>
            <a:pPr marL="1714500" lvl="4" indent="0">
              <a:buNone/>
            </a:pPr>
            <a:r>
              <a:rPr lang="en-US" sz="1400" dirty="0">
                <a:solidFill>
                  <a:prstClr val="black"/>
                </a:solidFill>
                <a:latin typeface="Consolas" panose="020B0609020204030204" pitchFamily="49" charset="0"/>
                <a:cs typeface="Consolas" panose="020B0609020204030204" pitchFamily="49" charset="0"/>
              </a:rPr>
              <a:t> </a:t>
            </a:r>
            <a:r>
              <a:rPr lang="en-US" sz="1400" dirty="0" smtClean="0">
                <a:solidFill>
                  <a:prstClr val="black"/>
                </a:solidFill>
                <a:latin typeface="Consolas" panose="020B0609020204030204" pitchFamily="49" charset="0"/>
                <a:cs typeface="Consolas" panose="020B0609020204030204" pitchFamily="49" charset="0"/>
              </a:rPr>
              <a:t>       return m;</a:t>
            </a:r>
          </a:p>
          <a:p>
            <a:pPr marL="1714500" lvl="4" indent="0">
              <a:buNone/>
            </a:pPr>
            <a:r>
              <a:rPr lang="en-US" sz="1400" dirty="0">
                <a:solidFill>
                  <a:prstClr val="black"/>
                </a:solidFill>
                <a:latin typeface="Consolas" panose="020B0609020204030204" pitchFamily="49" charset="0"/>
                <a:cs typeface="Consolas" panose="020B0609020204030204" pitchFamily="49" charset="0"/>
              </a:rPr>
              <a:t> </a:t>
            </a:r>
            <a:r>
              <a:rPr lang="en-US" sz="1400" dirty="0" smtClean="0">
                <a:solidFill>
                  <a:prstClr val="black"/>
                </a:solidFill>
                <a:latin typeface="Consolas" panose="020B0609020204030204" pitchFamily="49" charset="0"/>
                <a:cs typeface="Consolas" panose="020B0609020204030204" pitchFamily="49" charset="0"/>
              </a:rPr>
              <a:t>   } else {</a:t>
            </a:r>
            <a:endParaRPr lang="en-CA" sz="1400" dirty="0">
              <a:solidFill>
                <a:prstClr val="black"/>
              </a:solidFill>
              <a:latin typeface="Consolas" panose="020B0609020204030204" pitchFamily="49" charset="0"/>
              <a:cs typeface="Consolas" panose="020B0609020204030204" pitchFamily="49" charset="0"/>
            </a:endParaRPr>
          </a:p>
          <a:p>
            <a:pPr marL="1714500" lvl="4" indent="0">
              <a:buNone/>
            </a:pPr>
            <a:r>
              <a:rPr lang="en-CA" sz="1400" dirty="0" smtClean="0">
                <a:solidFill>
                  <a:prstClr val="black"/>
                </a:solidFill>
                <a:latin typeface="Consolas" panose="020B0609020204030204" pitchFamily="49" charset="0"/>
                <a:cs typeface="Consolas" panose="020B0609020204030204" pitchFamily="49" charset="0"/>
              </a:rPr>
              <a:t>        return gcd( n, m % n );</a:t>
            </a:r>
          </a:p>
          <a:p>
            <a:pPr marL="1714500" lvl="4" indent="0">
              <a:buNone/>
            </a:pPr>
            <a:r>
              <a:rPr lang="en-US" sz="1400" dirty="0">
                <a:solidFill>
                  <a:prstClr val="black"/>
                </a:solidFill>
                <a:latin typeface="Consolas" panose="020B0609020204030204" pitchFamily="49" charset="0"/>
                <a:cs typeface="Consolas" panose="020B0609020204030204" pitchFamily="49" charset="0"/>
              </a:rPr>
              <a:t> </a:t>
            </a:r>
            <a:r>
              <a:rPr lang="en-US" sz="1400" dirty="0" smtClean="0">
                <a:solidFill>
                  <a:prstClr val="black"/>
                </a:solidFill>
                <a:latin typeface="Consolas" panose="020B0609020204030204" pitchFamily="49" charset="0"/>
                <a:cs typeface="Consolas" panose="020B0609020204030204" pitchFamily="49" charset="0"/>
              </a:rPr>
              <a:t>   }</a:t>
            </a:r>
            <a:endParaRPr lang="en-CA" sz="1400" dirty="0" smtClean="0">
              <a:solidFill>
                <a:prstClr val="black"/>
              </a:solidFill>
              <a:latin typeface="Consolas" panose="020B0609020204030204" pitchFamily="49" charset="0"/>
              <a:cs typeface="Consolas" panose="020B0609020204030204" pitchFamily="49" charset="0"/>
            </a:endParaRPr>
          </a:p>
          <a:p>
            <a:pPr marL="1714500" lvl="4" indent="0">
              <a:buNone/>
            </a:pPr>
            <a:r>
              <a:rPr lang="en-CA" sz="1400" dirty="0" smtClean="0">
                <a:solidFill>
                  <a:prstClr val="black"/>
                </a:solidFill>
                <a:latin typeface="Consolas" panose="020B0609020204030204" pitchFamily="49" charset="0"/>
                <a:cs typeface="Consolas" panose="020B0609020204030204" pitchFamily="49" charset="0"/>
              </a:rPr>
              <a:t>}</a:t>
            </a:r>
            <a:endParaRPr lang="pt-BR" sz="1400" dirty="0">
              <a:latin typeface="Consolas" panose="020B0609020204030204" pitchFamily="49" charset="0"/>
              <a:cs typeface="Consolas" panose="020B0609020204030204" pitchFamily="49"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85219472"/>
              </p:ext>
            </p:extLst>
          </p:nvPr>
        </p:nvGraphicFramePr>
        <p:xfrm>
          <a:off x="1946105" y="2721277"/>
          <a:ext cx="3862388" cy="819150"/>
        </p:xfrm>
        <a:graphic>
          <a:graphicData uri="http://schemas.openxmlformats.org/presentationml/2006/ole">
            <mc:AlternateContent xmlns:mc="http://schemas.openxmlformats.org/markup-compatibility/2006">
              <mc:Choice xmlns:v="urn:schemas-microsoft-com:vml" Requires="v">
                <p:oleObj spid="_x0000_s29701" name="Equation" r:id="rId3" imgW="1981080" imgH="419040" progId="Equation.DSMT4">
                  <p:embed/>
                </p:oleObj>
              </mc:Choice>
              <mc:Fallback>
                <p:oleObj name="Equation" r:id="rId3" imgW="1981080" imgH="419040" progId="Equation.DSMT4">
                  <p:embed/>
                  <p:pic>
                    <p:nvPicPr>
                      <p:cNvPr id="9" name="Object 8"/>
                      <p:cNvPicPr>
                        <a:picLocks noChangeAspect="1" noChangeArrowheads="1"/>
                      </p:cNvPicPr>
                      <p:nvPr/>
                    </p:nvPicPr>
                    <p:blipFill>
                      <a:blip r:embed="rId4"/>
                      <a:srcRect/>
                      <a:stretch>
                        <a:fillRect/>
                      </a:stretch>
                    </p:blipFill>
                    <p:spPr bwMode="auto">
                      <a:xfrm>
                        <a:off x="1946105" y="2721277"/>
                        <a:ext cx="38623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080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recursively defined functions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Fibonacci numbers are defined recursively:</a:t>
            </a:r>
            <a:endParaRPr lang="en-CA" dirty="0" smtClean="0">
              <a:solidFill>
                <a:prstClr val="black"/>
              </a:solidFill>
            </a:endParaRPr>
          </a:p>
          <a:p>
            <a:pPr lvl="0"/>
            <a:endParaRPr lang="en-CA" dirty="0">
              <a:solidFill>
                <a:prstClr val="black"/>
              </a:solidFill>
            </a:endParaRPr>
          </a:p>
          <a:p>
            <a:pPr lvl="0"/>
            <a:endParaRPr lang="en-CA" dirty="0" smtClean="0">
              <a:solidFill>
                <a:prstClr val="black"/>
              </a:solidFill>
            </a:endParaRPr>
          </a:p>
          <a:p>
            <a:pPr lvl="0"/>
            <a:endParaRPr lang="en-CA" dirty="0">
              <a:solidFill>
                <a:prstClr val="black"/>
              </a:solidFill>
            </a:endParaRPr>
          </a:p>
          <a:p>
            <a:pPr lvl="0"/>
            <a:endParaRPr lang="en-CA" dirty="0" smtClean="0">
              <a:solidFill>
                <a:prstClr val="black"/>
              </a:solidFill>
            </a:endParaRPr>
          </a:p>
          <a:p>
            <a:pPr lvl="0"/>
            <a:r>
              <a:rPr lang="en-CA" dirty="0" smtClean="0">
                <a:solidFill>
                  <a:prstClr val="black"/>
                </a:solidFill>
              </a:rPr>
              <a:t>The </a:t>
            </a:r>
            <a:r>
              <a:rPr lang="en-CA" dirty="0">
                <a:solidFill>
                  <a:prstClr val="black"/>
                </a:solidFill>
              </a:rPr>
              <a:t>Ackerman function looks simple, but leads to astronomically large values:</a:t>
            </a:r>
          </a:p>
          <a:p>
            <a:pPr lvl="0"/>
            <a:endParaRPr lang="en-CA" dirty="0">
              <a:solidFill>
                <a:prstClr val="black"/>
              </a:solidFill>
            </a:endParaRPr>
          </a:p>
          <a:p>
            <a:pPr lvl="0"/>
            <a:endParaRPr lang="en-CA" dirty="0">
              <a:solidFill>
                <a:prstClr val="black"/>
              </a:solidFill>
            </a:endParaRPr>
          </a:p>
          <a:p>
            <a:pPr marL="0" lvl="0" indent="0">
              <a:buNone/>
            </a:pPr>
            <a:endParaRPr lang="en-CA"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64654597"/>
              </p:ext>
            </p:extLst>
          </p:nvPr>
        </p:nvGraphicFramePr>
        <p:xfrm>
          <a:off x="3151807" y="1916832"/>
          <a:ext cx="2500312" cy="1163638"/>
        </p:xfrm>
        <a:graphic>
          <a:graphicData uri="http://schemas.openxmlformats.org/presentationml/2006/ole">
            <mc:AlternateContent xmlns:mc="http://schemas.openxmlformats.org/markup-compatibility/2006">
              <mc:Choice xmlns:v="urn:schemas-microsoft-com:vml" Requires="v">
                <p:oleObj spid="_x0000_s4130" name="Equation" r:id="rId3" imgW="1282680" imgH="596880" progId="Equation.DSMT4">
                  <p:embed/>
                </p:oleObj>
              </mc:Choice>
              <mc:Fallback>
                <p:oleObj name="Equation" r:id="rId3" imgW="1282680" imgH="596880" progId="Equation.DSMT4">
                  <p:embed/>
                  <p:pic>
                    <p:nvPicPr>
                      <p:cNvPr id="0" name="Object 3"/>
                      <p:cNvPicPr>
                        <a:picLocks noChangeAspect="1" noChangeArrowheads="1"/>
                      </p:cNvPicPr>
                      <p:nvPr/>
                    </p:nvPicPr>
                    <p:blipFill>
                      <a:blip r:embed="rId4"/>
                      <a:srcRect/>
                      <a:stretch>
                        <a:fillRect/>
                      </a:stretch>
                    </p:blipFill>
                    <p:spPr bwMode="auto">
                      <a:xfrm>
                        <a:off x="3151807" y="1916832"/>
                        <a:ext cx="2500312"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21134542"/>
              </p:ext>
            </p:extLst>
          </p:nvPr>
        </p:nvGraphicFramePr>
        <p:xfrm>
          <a:off x="1888951" y="3994510"/>
          <a:ext cx="5026025" cy="1217613"/>
        </p:xfrm>
        <a:graphic>
          <a:graphicData uri="http://schemas.openxmlformats.org/presentationml/2006/ole">
            <mc:AlternateContent xmlns:mc="http://schemas.openxmlformats.org/markup-compatibility/2006">
              <mc:Choice xmlns:v="urn:schemas-microsoft-com:vml" Requires="v">
                <p:oleObj spid="_x0000_s4131" name="Equation" r:id="rId5" imgW="2577960" imgH="622080" progId="Equation.DSMT4">
                  <p:embed/>
                </p:oleObj>
              </mc:Choice>
              <mc:Fallback>
                <p:oleObj name="Equation" r:id="rId5" imgW="2577960" imgH="622080" progId="Equation.DSMT4">
                  <p:embed/>
                  <p:pic>
                    <p:nvPicPr>
                      <p:cNvPr id="8" name="Object 7"/>
                      <p:cNvPicPr>
                        <a:picLocks noChangeAspect="1" noChangeArrowheads="1"/>
                      </p:cNvPicPr>
                      <p:nvPr/>
                    </p:nvPicPr>
                    <p:blipFill>
                      <a:blip r:embed="rId6"/>
                      <a:srcRect/>
                      <a:stretch>
                        <a:fillRect/>
                      </a:stretch>
                    </p:blipFill>
                    <p:spPr bwMode="auto">
                      <a:xfrm>
                        <a:off x="1888951" y="3994510"/>
                        <a:ext cx="502602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0912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recursively defined functions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Integer exponentiation may be defined recursive in two ways:</a:t>
            </a:r>
          </a:p>
          <a:p>
            <a:pPr lvl="0"/>
            <a:endParaRPr lang="en-US" dirty="0">
              <a:solidFill>
                <a:prstClr val="black"/>
              </a:solidFill>
            </a:endParaRPr>
          </a:p>
          <a:p>
            <a:pPr lvl="0"/>
            <a:endParaRPr lang="en-US" dirty="0" smtClean="0">
              <a:solidFill>
                <a:prstClr val="black"/>
              </a:solidFill>
            </a:endParaRPr>
          </a:p>
          <a:p>
            <a:pPr lvl="0"/>
            <a:endParaRPr lang="en-US" dirty="0">
              <a:solidFill>
                <a:prstClr val="black"/>
              </a:solidFill>
            </a:endParaRPr>
          </a:p>
          <a:p>
            <a:pPr lvl="0"/>
            <a:endParaRPr lang="en-US" dirty="0" smtClean="0">
              <a:solidFill>
                <a:prstClr val="black"/>
              </a:solidFill>
            </a:endParaRPr>
          </a:p>
          <a:p>
            <a:pPr lvl="0"/>
            <a:endParaRPr lang="en-US" dirty="0">
              <a:solidFill>
                <a:prstClr val="black"/>
              </a:solidFill>
            </a:endParaRPr>
          </a:p>
          <a:p>
            <a:pPr lvl="0"/>
            <a:endParaRPr lang="en-US" dirty="0" smtClean="0">
              <a:solidFill>
                <a:prstClr val="black"/>
              </a:solidFill>
            </a:endParaRPr>
          </a:p>
          <a:p>
            <a:pPr lvl="0"/>
            <a:endParaRPr lang="en-US" dirty="0">
              <a:solidFill>
                <a:prstClr val="black"/>
              </a:solidFill>
            </a:endParaRPr>
          </a:p>
          <a:p>
            <a:pPr lvl="1"/>
            <a:r>
              <a:rPr lang="en-CA" dirty="0" smtClean="0">
                <a:solidFill>
                  <a:prstClr val="black"/>
                </a:solidFill>
              </a:rPr>
              <a:t>You should implement both of these versions</a:t>
            </a:r>
            <a:endParaRPr lang="en-CA" dirty="0">
              <a:solidFill>
                <a:prstClr val="black"/>
              </a:solidFill>
            </a:endParaRPr>
          </a:p>
          <a:p>
            <a:pPr lvl="0"/>
            <a:endParaRPr lang="en-CA" dirty="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91466004"/>
              </p:ext>
            </p:extLst>
          </p:nvPr>
        </p:nvGraphicFramePr>
        <p:xfrm>
          <a:off x="1314847" y="2420888"/>
          <a:ext cx="2105025" cy="1465263"/>
        </p:xfrm>
        <a:graphic>
          <a:graphicData uri="http://schemas.openxmlformats.org/presentationml/2006/ole">
            <mc:AlternateContent xmlns:mc="http://schemas.openxmlformats.org/markup-compatibility/2006">
              <mc:Choice xmlns:v="urn:schemas-microsoft-com:vml" Requires="v">
                <p:oleObj spid="_x0000_s30726" name="Equation" r:id="rId3" imgW="1079280" imgH="749160" progId="Equation.DSMT4">
                  <p:embed/>
                </p:oleObj>
              </mc:Choice>
              <mc:Fallback>
                <p:oleObj name="Equation" r:id="rId3" imgW="1079280" imgH="749160" progId="Equation.DSMT4">
                  <p:embed/>
                  <p:pic>
                    <p:nvPicPr>
                      <p:cNvPr id="6" name="Object 5"/>
                      <p:cNvPicPr>
                        <a:picLocks noChangeAspect="1" noChangeArrowheads="1"/>
                      </p:cNvPicPr>
                      <p:nvPr/>
                    </p:nvPicPr>
                    <p:blipFill>
                      <a:blip r:embed="rId4"/>
                      <a:srcRect/>
                      <a:stretch>
                        <a:fillRect/>
                      </a:stretch>
                    </p:blipFill>
                    <p:spPr bwMode="auto">
                      <a:xfrm>
                        <a:off x="1314847" y="2420888"/>
                        <a:ext cx="21050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53017433"/>
              </p:ext>
            </p:extLst>
          </p:nvPr>
        </p:nvGraphicFramePr>
        <p:xfrm>
          <a:off x="4212605" y="2060848"/>
          <a:ext cx="3887787" cy="2160588"/>
        </p:xfrm>
        <a:graphic>
          <a:graphicData uri="http://schemas.openxmlformats.org/presentationml/2006/ole">
            <mc:AlternateContent xmlns:mc="http://schemas.openxmlformats.org/markup-compatibility/2006">
              <mc:Choice xmlns:v="urn:schemas-microsoft-com:vml" Requires="v">
                <p:oleObj spid="_x0000_s30727" name="Equation" r:id="rId5" imgW="1993680" imgH="1104840" progId="Equation.DSMT4">
                  <p:embed/>
                </p:oleObj>
              </mc:Choice>
              <mc:Fallback>
                <p:oleObj name="Equation" r:id="rId5" imgW="1993680" imgH="1104840" progId="Equation.DSMT4">
                  <p:embed/>
                  <p:pic>
                    <p:nvPicPr>
                      <p:cNvPr id="7" name="Object 6"/>
                      <p:cNvPicPr>
                        <a:picLocks noChangeAspect="1" noChangeArrowheads="1"/>
                      </p:cNvPicPr>
                      <p:nvPr/>
                    </p:nvPicPr>
                    <p:blipFill>
                      <a:blip r:embed="rId6"/>
                      <a:srcRect/>
                      <a:stretch>
                        <a:fillRect/>
                      </a:stretch>
                    </p:blipFill>
                    <p:spPr bwMode="auto">
                      <a:xfrm>
                        <a:off x="4212605" y="2060848"/>
                        <a:ext cx="38877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5251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call stack and tail recursion</a:t>
            </a:r>
            <a:endParaRPr lang="en-CA" dirty="0"/>
          </a:p>
        </p:txBody>
      </p:sp>
      <p:sp>
        <p:nvSpPr>
          <p:cNvPr id="3" name="Content Placeholder 2"/>
          <p:cNvSpPr>
            <a:spLocks noGrp="1"/>
          </p:cNvSpPr>
          <p:nvPr>
            <p:ph idx="1"/>
          </p:nvPr>
        </p:nvSpPr>
        <p:spPr/>
        <p:txBody>
          <a:bodyPr/>
          <a:lstStyle/>
          <a:p>
            <a:r>
              <a:rPr lang="en-CA" dirty="0" smtClean="0"/>
              <a:t>When we calculated </a:t>
            </a:r>
            <a:r>
              <a:rPr lang="en-CA" i="1" dirty="0" smtClean="0"/>
              <a:t>n</a:t>
            </a:r>
            <a:r>
              <a:rPr lang="en-CA" dirty="0" smtClean="0"/>
              <a:t>!, we performed a calculation with what was returned: </a:t>
            </a:r>
            <a:endParaRPr lang="en-CA" dirty="0" smtClean="0"/>
          </a:p>
          <a:p>
            <a:pPr marL="457200" lvl="1" indent="0">
              <a:buNone/>
            </a:pPr>
            <a:r>
              <a:rPr lang="en-US" dirty="0" smtClean="0">
                <a:latin typeface="Consolas" panose="020B0609020204030204" pitchFamily="49" charset="0"/>
              </a:rPr>
              <a:t>		return n*factorial( n - 1 );</a:t>
            </a:r>
            <a:endParaRPr lang="en-US" dirty="0" smtClean="0"/>
          </a:p>
          <a:p>
            <a:pPr lvl="1"/>
            <a:endParaRPr lang="en-US" dirty="0" smtClean="0"/>
          </a:p>
          <a:p>
            <a:r>
              <a:rPr lang="en-US" dirty="0" smtClean="0"/>
              <a:t>We need to store the current parameter value of </a:t>
            </a:r>
            <a:r>
              <a:rPr lang="en-US" dirty="0" smtClean="0">
                <a:latin typeface="Consolas" panose="020B0609020204030204" pitchFamily="49" charset="0"/>
              </a:rPr>
              <a:t>n</a:t>
            </a:r>
            <a:r>
              <a:rPr lang="en-US" dirty="0" smtClean="0"/>
              <a:t> to calculate the value after we calculate </a:t>
            </a:r>
            <a:r>
              <a:rPr lang="en-US" dirty="0">
                <a:latin typeface="Consolas" panose="020B0609020204030204" pitchFamily="49" charset="0"/>
              </a:rPr>
              <a:t>factorial( n - 1 )</a:t>
            </a: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036971893"/>
              </p:ext>
            </p:extLst>
          </p:nvPr>
        </p:nvGraphicFramePr>
        <p:xfrm>
          <a:off x="1907704" y="3933056"/>
          <a:ext cx="4752528" cy="2743200"/>
        </p:xfrm>
        <a:graphic>
          <a:graphicData uri="http://schemas.openxmlformats.org/drawingml/2006/table">
            <a:tbl>
              <a:tblPr>
                <a:tableStyleId>{2D5ABB26-0587-4C30-8999-92F81FD0307C}</a:tableStyleId>
              </a:tblPr>
              <a:tblGrid>
                <a:gridCol w="954353">
                  <a:extLst>
                    <a:ext uri="{9D8B030D-6E8A-4147-A177-3AD203B41FA5}">
                      <a16:colId xmlns:a16="http://schemas.microsoft.com/office/drawing/2014/main" val="108110987"/>
                    </a:ext>
                  </a:extLst>
                </a:gridCol>
                <a:gridCol w="3798175">
                  <a:extLst>
                    <a:ext uri="{9D8B030D-6E8A-4147-A177-3AD203B41FA5}">
                      <a16:colId xmlns:a16="http://schemas.microsoft.com/office/drawing/2014/main" val="2015533768"/>
                    </a:ext>
                  </a:extLst>
                </a:gridCol>
              </a:tblGrid>
              <a:tr h="216024">
                <a:tc>
                  <a:txBody>
                    <a:bodyPr/>
                    <a:lstStyle/>
                    <a:p>
                      <a:pPr algn="ctr"/>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	</a:t>
                      </a:r>
                      <a:r>
                        <a:rPr lang="en-US" sz="1400" dirty="0" smtClean="0"/>
                        <a:t>return value </a:t>
                      </a:r>
                      <a:r>
                        <a:rPr lang="en-US" sz="1400" dirty="0" smtClean="0"/>
                        <a:t>for </a:t>
                      </a:r>
                      <a:r>
                        <a:rPr lang="en-US" sz="1400" dirty="0" smtClean="0">
                          <a:latin typeface="Consolas" panose="020B0609020204030204" pitchFamily="49" charset="0"/>
                        </a:rPr>
                        <a:t>factorial(0</a:t>
                      </a:r>
                      <a:r>
                        <a:rPr lang="en-US" sz="1400" dirty="0" smtClean="0">
                          <a:latin typeface="Consolas" panose="020B0609020204030204" pitchFamily="49" charset="0"/>
                        </a:rPr>
                        <a:t>)</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2832165"/>
                  </a:ext>
                </a:extLst>
              </a:tr>
              <a:tr h="216024">
                <a:tc>
                  <a:txBody>
                    <a:bodyPr/>
                    <a:lstStyle/>
                    <a:p>
                      <a:pPr algn="ctr"/>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onsolas" panose="020B0609020204030204" pitchFamily="49" charset="0"/>
                        </a:rPr>
                        <a:t>n	</a:t>
                      </a:r>
                      <a:r>
                        <a:rPr lang="en-US" sz="1400" b="1" dirty="0" smtClean="0"/>
                        <a:t>parameter for </a:t>
                      </a:r>
                      <a:r>
                        <a:rPr lang="en-US" sz="1400" b="1" dirty="0" smtClean="0">
                          <a:latin typeface="Consolas" panose="020B0609020204030204" pitchFamily="49" charset="0"/>
                        </a:rPr>
                        <a:t>factorial(1)</a:t>
                      </a:r>
                      <a:endParaRPr lang="en-CA" sz="1400" b="1"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80608275"/>
                  </a:ext>
                </a:extLst>
              </a:tr>
              <a:tr h="216024">
                <a:tc>
                  <a:txBody>
                    <a:bodyPr/>
                    <a:lstStyle/>
                    <a:p>
                      <a:pPr algn="ctr"/>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n	</a:t>
                      </a:r>
                      <a:r>
                        <a:rPr lang="en-US" sz="1400" dirty="0" smtClean="0"/>
                        <a:t>parameter for </a:t>
                      </a:r>
                      <a:r>
                        <a:rPr lang="en-US" sz="1400" dirty="0" smtClean="0">
                          <a:latin typeface="Consolas" panose="020B0609020204030204" pitchFamily="49" charset="0"/>
                        </a:rPr>
                        <a:t>factorial(2)</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43932677"/>
                  </a:ext>
                </a:extLst>
              </a:tr>
              <a:tr h="216024">
                <a:tc>
                  <a:txBody>
                    <a:bodyPr/>
                    <a:lstStyle/>
                    <a:p>
                      <a:pPr algn="ctr"/>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n	</a:t>
                      </a:r>
                      <a:r>
                        <a:rPr lang="en-US" sz="1400" dirty="0" smtClean="0"/>
                        <a:t>parameter for </a:t>
                      </a:r>
                      <a:r>
                        <a:rPr lang="en-US" sz="1400" dirty="0" smtClean="0">
                          <a:latin typeface="Consolas" panose="020B0609020204030204" pitchFamily="49" charset="0"/>
                        </a:rPr>
                        <a:t>factorial(3)</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4618868"/>
                  </a:ext>
                </a:extLst>
              </a:tr>
              <a:tr h="216024">
                <a:tc>
                  <a:txBody>
                    <a:bodyPr/>
                    <a:lstStyle/>
                    <a:p>
                      <a:pPr algn="ctr"/>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n	</a:t>
                      </a:r>
                      <a:r>
                        <a:rPr lang="en-US" sz="1400" dirty="0" smtClean="0"/>
                        <a:t>parameter for </a:t>
                      </a:r>
                      <a:r>
                        <a:rPr lang="en-US" sz="1400" dirty="0" smtClean="0">
                          <a:latin typeface="Consolas" panose="020B0609020204030204" pitchFamily="49" charset="0"/>
                        </a:rPr>
                        <a:t>factorial(4)</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5618162"/>
                  </a:ext>
                </a:extLst>
              </a:tr>
              <a:tr h="216024">
                <a:tc>
                  <a:txBody>
                    <a:bodyPr/>
                    <a:lstStyle/>
                    <a:p>
                      <a:pPr algn="ctr"/>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n	</a:t>
                      </a:r>
                      <a:r>
                        <a:rPr lang="en-US" sz="1400" dirty="0" smtClean="0"/>
                        <a:t>parameter for </a:t>
                      </a:r>
                      <a:r>
                        <a:rPr lang="en-US" sz="1400" dirty="0" smtClean="0">
                          <a:latin typeface="Consolas" panose="020B0609020204030204" pitchFamily="49" charset="0"/>
                        </a:rPr>
                        <a:t>factorial(5)</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8135919"/>
                  </a:ext>
                </a:extLst>
              </a:tr>
              <a:tr h="216024">
                <a:tc>
                  <a:txBody>
                    <a:bodyPr/>
                    <a:lstStyle/>
                    <a:p>
                      <a:pPr algn="ctr"/>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n	</a:t>
                      </a:r>
                      <a:r>
                        <a:rPr lang="en-US" sz="1400" dirty="0" smtClean="0"/>
                        <a:t>parameter for </a:t>
                      </a:r>
                      <a:r>
                        <a:rPr lang="en-US" sz="1400" dirty="0" smtClean="0">
                          <a:latin typeface="Consolas" panose="020B0609020204030204" pitchFamily="49" charset="0"/>
                        </a:rPr>
                        <a:t>factorial(6)</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216024">
                <a:tc>
                  <a:txBody>
                    <a:bodyPr/>
                    <a:lstStyle/>
                    <a:p>
                      <a:pPr algn="ctr"/>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n	</a:t>
                      </a:r>
                      <a:r>
                        <a:rPr lang="en-US" sz="1400" dirty="0" smtClean="0"/>
                        <a:t>parameter for </a:t>
                      </a:r>
                      <a:r>
                        <a:rPr lang="en-US" sz="1400" dirty="0" smtClean="0">
                          <a:latin typeface="Consolas" panose="020B0609020204030204" pitchFamily="49" charset="0"/>
                        </a:rPr>
                        <a:t>factorial(7)</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216024">
                <a:tc>
                  <a:txBody>
                    <a:bodyPr/>
                    <a:lstStyle/>
                    <a:p>
                      <a:pPr algn="ctr"/>
                      <a:r>
                        <a:rPr lang="en-US" sz="1400" dirty="0" smtClean="0">
                          <a:latin typeface="Consolas" panose="020B0609020204030204" pitchFamily="49" charset="0"/>
                        </a:rPr>
                        <a:t>…</a:t>
                      </a:r>
                      <a:endParaRPr lang="en-CA" sz="14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onsolas" panose="020B0609020204030204" pitchFamily="49" charset="0"/>
                        </a:rPr>
                        <a:t>	</a:t>
                      </a:r>
                      <a:r>
                        <a:rPr lang="en-US" sz="1400" dirty="0" smtClean="0"/>
                        <a:t>local variable for </a:t>
                      </a:r>
                      <a:r>
                        <a:rPr lang="en-US" sz="1400" dirty="0" smtClean="0">
                          <a:latin typeface="Consolas" panose="020B0609020204030204" pitchFamily="49" charset="0"/>
                        </a:rPr>
                        <a:t>main()</a:t>
                      </a:r>
                      <a:endParaRPr lang="en-CA" sz="14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Tree>
    <p:extLst>
      <p:ext uri="{BB962C8B-B14F-4D97-AF65-F5344CB8AC3E}">
        <p14:creationId xmlns:p14="http://schemas.microsoft.com/office/powerpoint/2010/main" val="1036806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call stack and tail recursion</a:t>
            </a:r>
          </a:p>
        </p:txBody>
      </p:sp>
      <p:sp>
        <p:nvSpPr>
          <p:cNvPr id="3" name="Content Placeholder 2"/>
          <p:cNvSpPr>
            <a:spLocks noGrp="1"/>
          </p:cNvSpPr>
          <p:nvPr>
            <p:ph idx="1"/>
          </p:nvPr>
        </p:nvSpPr>
        <p:spPr/>
        <p:txBody>
          <a:bodyPr/>
          <a:lstStyle/>
          <a:p>
            <a:r>
              <a:rPr lang="en-US" dirty="0" smtClean="0"/>
              <a:t>Notice that when we call the recursive gcd, the return statement is just another function call:</a:t>
            </a:r>
          </a:p>
          <a:p>
            <a:pPr marL="1714500" lvl="4" indent="0">
              <a:buNone/>
            </a:pPr>
            <a:r>
              <a:rPr lang="en-CA" sz="1800" dirty="0" smtClean="0">
                <a:solidFill>
                  <a:prstClr val="black"/>
                </a:solidFill>
                <a:latin typeface="Consolas" panose="020B0609020204030204" pitchFamily="49" charset="0"/>
                <a:cs typeface="Consolas" panose="020B0609020204030204" pitchFamily="49" charset="0"/>
              </a:rPr>
              <a:t>return gcd( n, m % n );</a:t>
            </a:r>
          </a:p>
          <a:p>
            <a:pPr marL="457200" lvl="1" indent="0">
              <a:buNone/>
            </a:pPr>
            <a:endParaRPr lang="en-US" dirty="0" smtClean="0"/>
          </a:p>
          <a:p>
            <a:pPr lvl="1"/>
            <a:r>
              <a:rPr lang="en-US" dirty="0" smtClean="0"/>
              <a:t>The return value is whatever the called function returns</a:t>
            </a:r>
          </a:p>
          <a:p>
            <a:pPr lvl="2"/>
            <a:r>
              <a:rPr lang="en-US" dirty="0" smtClean="0"/>
              <a:t>No parameters or local variables of the current call to gcd are required—why keep the memory</a:t>
            </a:r>
          </a:p>
          <a:p>
            <a:pPr lvl="2"/>
            <a:r>
              <a:rPr lang="en-US" dirty="0" smtClean="0"/>
              <a:t>Some compilers will simply reuse the memory already on the stack</a:t>
            </a:r>
          </a:p>
          <a:p>
            <a:pPr lvl="3"/>
            <a:r>
              <a:rPr lang="en-US" dirty="0" smtClean="0"/>
              <a:t>This is called </a:t>
            </a:r>
            <a:r>
              <a:rPr lang="en-US" i="1" dirty="0" smtClean="0"/>
              <a:t>tail recursion</a:t>
            </a:r>
            <a:endParaRPr lang="en-US" dirty="0" smtClean="0"/>
          </a:p>
        </p:txBody>
      </p:sp>
    </p:spTree>
    <p:extLst>
      <p:ext uri="{BB962C8B-B14F-4D97-AF65-F5344CB8AC3E}">
        <p14:creationId xmlns:p14="http://schemas.microsoft.com/office/powerpoint/2010/main" val="1168258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call stack and tail recursion</a:t>
            </a:r>
          </a:p>
        </p:txBody>
      </p:sp>
      <p:sp>
        <p:nvSpPr>
          <p:cNvPr id="3" name="Content Placeholder 2"/>
          <p:cNvSpPr>
            <a:spLocks noGrp="1"/>
          </p:cNvSpPr>
          <p:nvPr>
            <p:ph idx="1"/>
          </p:nvPr>
        </p:nvSpPr>
        <p:spPr/>
        <p:txBody>
          <a:bodyPr/>
          <a:lstStyle/>
          <a:p>
            <a:r>
              <a:rPr lang="en-US" dirty="0"/>
              <a:t>For example, in calculating gcd( </a:t>
            </a:r>
            <a:r>
              <a:rPr lang="en-US" dirty="0" smtClean="0"/>
              <a:t>15, 9 </a:t>
            </a:r>
            <a:r>
              <a:rPr lang="en-US" dirty="0"/>
              <a:t>), when calling gcd( </a:t>
            </a:r>
            <a:r>
              <a:rPr lang="en-US" dirty="0" smtClean="0"/>
              <a:t>9, 6 </a:t>
            </a:r>
            <a:r>
              <a:rPr lang="en-US" dirty="0"/>
              <a:t>), it will reuse the memory on the call stack as opposed to adding to it </a:t>
            </a:r>
          </a:p>
          <a:p>
            <a:pPr marL="857250" lvl="2" indent="0">
              <a:buNone/>
            </a:pPr>
            <a:r>
              <a:rPr lang="en-US" dirty="0" smtClean="0">
                <a:latin typeface="Consolas" panose="020B0609020204030204" pitchFamily="49" charset="0"/>
              </a:rPr>
              <a:t>int main() {</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std::</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b="1" dirty="0" smtClean="0">
                <a:solidFill>
                  <a:srgbClr val="FF0000"/>
                </a:solidFill>
                <a:latin typeface="Consolas" panose="020B0609020204030204" pitchFamily="49" charset="0"/>
              </a:rPr>
              <a:t>gcd( 15, 9 ) </a:t>
            </a:r>
            <a:r>
              <a:rPr lang="en-US" dirty="0" smtClean="0">
                <a:latin typeface="Consolas" panose="020B0609020204030204" pitchFamily="49" charset="0"/>
              </a:rPr>
              <a:t>&lt;&lt; std::</a:t>
            </a:r>
            <a:r>
              <a:rPr lang="en-US" dirty="0" err="1" smtClean="0">
                <a:latin typeface="Consolas" panose="020B0609020204030204" pitchFamily="49" charset="0"/>
              </a:rPr>
              <a:t>endl</a:t>
            </a:r>
            <a:r>
              <a:rPr lang="en-US" dirty="0" smtClean="0">
                <a:latin typeface="Consolas" panose="020B0609020204030204" pitchFamily="49" charset="0"/>
              </a:rPr>
              <a:t>;</a:t>
            </a:r>
          </a:p>
          <a:p>
            <a:pPr marL="857250" lvl="2" indent="0">
              <a:buNone/>
            </a:pPr>
            <a:r>
              <a:rPr lang="en-US" dirty="0">
                <a:latin typeface="Consolas" panose="020B0609020204030204" pitchFamily="49" charset="0"/>
              </a:rPr>
              <a:t> </a:t>
            </a:r>
            <a:r>
              <a:rPr lang="en-US" dirty="0" smtClean="0">
                <a:latin typeface="Consolas" panose="020B0609020204030204" pitchFamily="49" charset="0"/>
              </a:rPr>
              <a:t>   return 0;</a:t>
            </a:r>
          </a:p>
          <a:p>
            <a:pPr marL="857250" lvl="2" indent="0">
              <a:buNone/>
            </a:pPr>
            <a:r>
              <a:rPr lang="en-US" dirty="0">
                <a:latin typeface="Consolas" panose="020B0609020204030204" pitchFamily="49" charset="0"/>
              </a:rPr>
              <a:t>}</a:t>
            </a:r>
            <a:endParaRPr lang="en-US" dirty="0" smtClean="0">
              <a:latin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71515551"/>
              </p:ext>
            </p:extLst>
          </p:nvPr>
        </p:nvGraphicFramePr>
        <p:xfrm>
          <a:off x="1979712" y="4365104"/>
          <a:ext cx="5184576" cy="1097280"/>
        </p:xfrm>
        <a:graphic>
          <a:graphicData uri="http://schemas.openxmlformats.org/drawingml/2006/table">
            <a:tbl>
              <a:tblPr>
                <a:tableStyleId>{2D5ABB26-0587-4C30-8999-92F81FD0307C}</a:tableStyleId>
              </a:tblPr>
              <a:tblGrid>
                <a:gridCol w="1041112">
                  <a:extLst>
                    <a:ext uri="{9D8B030D-6E8A-4147-A177-3AD203B41FA5}">
                      <a16:colId xmlns:a16="http://schemas.microsoft.com/office/drawing/2014/main" val="108110987"/>
                    </a:ext>
                  </a:extLst>
                </a:gridCol>
                <a:gridCol w="4143464">
                  <a:extLst>
                    <a:ext uri="{9D8B030D-6E8A-4147-A177-3AD203B41FA5}">
                      <a16:colId xmlns:a16="http://schemas.microsoft.com/office/drawing/2014/main" val="2015533768"/>
                    </a:ext>
                  </a:extLst>
                </a:gridCol>
              </a:tblGrid>
              <a:tr h="216024">
                <a:tc>
                  <a:txBody>
                    <a:bodyPr/>
                    <a:lstStyle/>
                    <a:p>
                      <a:pPr algn="ctr"/>
                      <a:r>
                        <a:rPr lang="en-US" sz="1800" dirty="0" smtClean="0">
                          <a:latin typeface="Consolas" panose="020B0609020204030204" pitchFamily="49" charset="0"/>
                        </a:rPr>
                        <a:t>9</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n</a:t>
                      </a:r>
                      <a:r>
                        <a:rPr lang="en-US" sz="1800" dirty="0" smtClean="0">
                          <a:latin typeface="Consolas" panose="020B0609020204030204" pitchFamily="49" charset="0"/>
                        </a:rPr>
                        <a:t>	</a:t>
                      </a:r>
                      <a:r>
                        <a:rPr lang="en-US" sz="1800" dirty="0" smtClean="0"/>
                        <a:t>parameters </a:t>
                      </a:r>
                      <a:r>
                        <a:rPr lang="en-US" sz="1800" dirty="0" smtClean="0"/>
                        <a:t>for </a:t>
                      </a:r>
                      <a:r>
                        <a:rPr lang="en-US" sz="1800" dirty="0" smtClean="0">
                          <a:latin typeface="Consolas" panose="020B0609020204030204" pitchFamily="49" charset="0"/>
                        </a:rPr>
                        <a:t>gcd(15,</a:t>
                      </a:r>
                      <a:r>
                        <a:rPr lang="en-US" sz="1800" baseline="0" dirty="0" smtClean="0">
                          <a:latin typeface="Consolas" panose="020B0609020204030204" pitchFamily="49" charset="0"/>
                        </a:rPr>
                        <a:t> 9</a:t>
                      </a:r>
                      <a:r>
                        <a:rPr lang="en-US" sz="1800" dirty="0" smtClean="0">
                          <a:latin typeface="Consolas" panose="020B0609020204030204" pitchFamily="49" charset="0"/>
                        </a:rPr>
                        <a:t>)</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216024">
                <a:tc>
                  <a:txBody>
                    <a:bodyPr/>
                    <a:lstStyle/>
                    <a:p>
                      <a:pPr algn="ctr"/>
                      <a:r>
                        <a:rPr lang="en-US" sz="1800" dirty="0" smtClean="0">
                          <a:latin typeface="Consolas" panose="020B0609020204030204" pitchFamily="49" charset="0"/>
                        </a:rPr>
                        <a:t>15</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m	</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216024">
                <a:tc>
                  <a:txBody>
                    <a:bodyPr/>
                    <a:lstStyle/>
                    <a:p>
                      <a:pPr algn="ctr"/>
                      <a:r>
                        <a:rPr lang="en-US" sz="1800" dirty="0" smtClean="0">
                          <a:latin typeface="Consolas" panose="020B0609020204030204" pitchFamily="49" charset="0"/>
                        </a:rPr>
                        <a:t>…</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	</a:t>
                      </a:r>
                      <a:r>
                        <a:rPr lang="en-US" sz="1800" dirty="0" smtClean="0"/>
                        <a:t>local variable for </a:t>
                      </a:r>
                      <a:r>
                        <a:rPr lang="en-US" sz="1800" dirty="0" smtClean="0">
                          <a:latin typeface="Consolas" panose="020B0609020204030204" pitchFamily="49" charset="0"/>
                        </a:rPr>
                        <a:t>main()</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Tree>
    <p:extLst>
      <p:ext uri="{BB962C8B-B14F-4D97-AF65-F5344CB8AC3E}">
        <p14:creationId xmlns:p14="http://schemas.microsoft.com/office/powerpoint/2010/main" val="1529088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Describe recursively defined functions</a:t>
            </a:r>
          </a:p>
          <a:p>
            <a:pPr lvl="1"/>
            <a:r>
              <a:rPr lang="en-CA" dirty="0" smtClean="0"/>
              <a:t>Overview problems that can be solved recursive</a:t>
            </a:r>
          </a:p>
          <a:p>
            <a:pPr lvl="1"/>
            <a:r>
              <a:rPr lang="en-US" dirty="0" smtClean="0"/>
              <a:t>Look at mathematical problems defined recursively</a:t>
            </a:r>
            <a:endParaRPr lang="en-CA" dirty="0" smtClean="0"/>
          </a:p>
          <a:p>
            <a:pPr lvl="2"/>
            <a:r>
              <a:rPr lang="en-CA" dirty="0" smtClean="0"/>
              <a:t>Factorial</a:t>
            </a:r>
          </a:p>
          <a:p>
            <a:pPr lvl="2"/>
            <a:r>
              <a:rPr lang="en-US" dirty="0" smtClean="0"/>
              <a:t>Binomial coefficients</a:t>
            </a:r>
          </a:p>
          <a:p>
            <a:pPr lvl="2"/>
            <a:r>
              <a:rPr lang="en-US" dirty="0" smtClean="0"/>
              <a:t>Fibonacci numbers</a:t>
            </a:r>
          </a:p>
          <a:p>
            <a:pPr lvl="2"/>
            <a:r>
              <a:rPr lang="en-US" dirty="0" smtClean="0"/>
              <a:t>Integer exponentiation</a:t>
            </a:r>
          </a:p>
          <a:p>
            <a:pPr lvl="2"/>
            <a:r>
              <a:rPr lang="en-US" dirty="0" smtClean="0"/>
              <a:t>Ackermann function</a:t>
            </a:r>
          </a:p>
          <a:p>
            <a:pPr lvl="2"/>
            <a:r>
              <a:rPr lang="en-US" dirty="0" smtClean="0"/>
              <a:t>Greatest common divisor</a:t>
            </a:r>
          </a:p>
          <a:p>
            <a:pPr lvl="1"/>
            <a:r>
              <a:rPr lang="en-US" dirty="0" smtClean="0"/>
              <a:t>Consider the effect on the call stack and describe tail recursion</a:t>
            </a:r>
            <a:endParaRPr lang="en-US" dirty="0"/>
          </a:p>
          <a:p>
            <a:pPr lvl="2"/>
            <a:endParaRPr lang="en-US"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call stack and tail recursion</a:t>
            </a:r>
          </a:p>
        </p:txBody>
      </p:sp>
      <p:sp>
        <p:nvSpPr>
          <p:cNvPr id="3" name="Content Placeholder 2"/>
          <p:cNvSpPr>
            <a:spLocks noGrp="1"/>
          </p:cNvSpPr>
          <p:nvPr>
            <p:ph idx="1"/>
          </p:nvPr>
        </p:nvSpPr>
        <p:spPr/>
        <p:txBody>
          <a:bodyPr/>
          <a:lstStyle/>
          <a:p>
            <a:r>
              <a:rPr lang="en-US" dirty="0"/>
              <a:t>In calculating gcd( </a:t>
            </a:r>
            <a:r>
              <a:rPr lang="en-US" dirty="0" smtClean="0"/>
              <a:t>9, 6 </a:t>
            </a:r>
            <a:r>
              <a:rPr lang="en-US" dirty="0"/>
              <a:t>), when calling gcd( </a:t>
            </a:r>
            <a:r>
              <a:rPr lang="en-US" dirty="0" smtClean="0"/>
              <a:t>6, 3 </a:t>
            </a:r>
            <a:r>
              <a:rPr lang="en-US" dirty="0"/>
              <a:t>), it will again reuse the memory on the call stack as opposed to adding to it </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5729492"/>
              </p:ext>
            </p:extLst>
          </p:nvPr>
        </p:nvGraphicFramePr>
        <p:xfrm>
          <a:off x="1979712" y="4365104"/>
          <a:ext cx="5184576" cy="1097280"/>
        </p:xfrm>
        <a:graphic>
          <a:graphicData uri="http://schemas.openxmlformats.org/drawingml/2006/table">
            <a:tbl>
              <a:tblPr>
                <a:tableStyleId>{2D5ABB26-0587-4C30-8999-92F81FD0307C}</a:tableStyleId>
              </a:tblPr>
              <a:tblGrid>
                <a:gridCol w="1041112">
                  <a:extLst>
                    <a:ext uri="{9D8B030D-6E8A-4147-A177-3AD203B41FA5}">
                      <a16:colId xmlns:a16="http://schemas.microsoft.com/office/drawing/2014/main" val="108110987"/>
                    </a:ext>
                  </a:extLst>
                </a:gridCol>
                <a:gridCol w="4143464">
                  <a:extLst>
                    <a:ext uri="{9D8B030D-6E8A-4147-A177-3AD203B41FA5}">
                      <a16:colId xmlns:a16="http://schemas.microsoft.com/office/drawing/2014/main" val="2015533768"/>
                    </a:ext>
                  </a:extLst>
                </a:gridCol>
              </a:tblGrid>
              <a:tr h="216024">
                <a:tc>
                  <a:txBody>
                    <a:bodyPr/>
                    <a:lstStyle/>
                    <a:p>
                      <a:pPr algn="ctr"/>
                      <a:r>
                        <a:rPr lang="en-US" sz="1800" dirty="0" smtClean="0">
                          <a:latin typeface="Consolas" panose="020B0609020204030204" pitchFamily="49" charset="0"/>
                        </a:rPr>
                        <a:t>6</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n</a:t>
                      </a:r>
                      <a:r>
                        <a:rPr lang="en-US" sz="1800" dirty="0" smtClean="0">
                          <a:latin typeface="Consolas" panose="020B0609020204030204" pitchFamily="49" charset="0"/>
                        </a:rPr>
                        <a:t>	</a:t>
                      </a:r>
                      <a:r>
                        <a:rPr lang="en-US" sz="1800" dirty="0" smtClean="0"/>
                        <a:t>parameters </a:t>
                      </a:r>
                      <a:r>
                        <a:rPr lang="en-US" sz="1800" dirty="0" smtClean="0"/>
                        <a:t>for </a:t>
                      </a:r>
                      <a:r>
                        <a:rPr lang="en-US" sz="1800" dirty="0" smtClean="0">
                          <a:latin typeface="Consolas" panose="020B0609020204030204" pitchFamily="49" charset="0"/>
                        </a:rPr>
                        <a:t>gcd(9,</a:t>
                      </a:r>
                      <a:r>
                        <a:rPr lang="en-US" sz="1800" baseline="0" dirty="0" smtClean="0">
                          <a:latin typeface="Consolas" panose="020B0609020204030204" pitchFamily="49" charset="0"/>
                        </a:rPr>
                        <a:t> 6</a:t>
                      </a:r>
                      <a:r>
                        <a:rPr lang="en-US" sz="1800" dirty="0" smtClean="0">
                          <a:latin typeface="Consolas" panose="020B0609020204030204" pitchFamily="49" charset="0"/>
                        </a:rPr>
                        <a:t>)</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216024">
                <a:tc>
                  <a:txBody>
                    <a:bodyPr/>
                    <a:lstStyle/>
                    <a:p>
                      <a:pPr algn="ctr"/>
                      <a:r>
                        <a:rPr lang="en-US" sz="1800" dirty="0" smtClean="0">
                          <a:latin typeface="Consolas" panose="020B0609020204030204" pitchFamily="49" charset="0"/>
                        </a:rPr>
                        <a:t>9</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m	</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216024">
                <a:tc>
                  <a:txBody>
                    <a:bodyPr/>
                    <a:lstStyle/>
                    <a:p>
                      <a:pPr algn="ctr"/>
                      <a:r>
                        <a:rPr lang="en-US" sz="1800" dirty="0" smtClean="0">
                          <a:latin typeface="Consolas" panose="020B0609020204030204" pitchFamily="49" charset="0"/>
                        </a:rPr>
                        <a:t>…</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	</a:t>
                      </a:r>
                      <a:r>
                        <a:rPr lang="en-US" sz="1800" dirty="0" smtClean="0"/>
                        <a:t>local variable for </a:t>
                      </a:r>
                      <a:r>
                        <a:rPr lang="en-US" sz="1800" dirty="0" smtClean="0">
                          <a:latin typeface="Consolas" panose="020B0609020204030204" pitchFamily="49" charset="0"/>
                        </a:rPr>
                        <a:t>main()</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Tree>
    <p:extLst>
      <p:ext uri="{BB962C8B-B14F-4D97-AF65-F5344CB8AC3E}">
        <p14:creationId xmlns:p14="http://schemas.microsoft.com/office/powerpoint/2010/main" val="2718570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call stack and tail recursion</a:t>
            </a:r>
          </a:p>
        </p:txBody>
      </p:sp>
      <p:sp>
        <p:nvSpPr>
          <p:cNvPr id="3" name="Content Placeholder 2"/>
          <p:cNvSpPr>
            <a:spLocks noGrp="1"/>
          </p:cNvSpPr>
          <p:nvPr>
            <p:ph idx="1"/>
          </p:nvPr>
        </p:nvSpPr>
        <p:spPr/>
        <p:txBody>
          <a:bodyPr/>
          <a:lstStyle/>
          <a:p>
            <a:r>
              <a:rPr lang="en-US" dirty="0"/>
              <a:t>In calculating gcd( </a:t>
            </a:r>
            <a:r>
              <a:rPr lang="en-US" dirty="0" smtClean="0"/>
              <a:t>6, 3 </a:t>
            </a:r>
            <a:r>
              <a:rPr lang="en-US" dirty="0"/>
              <a:t>), when calling gcd( </a:t>
            </a:r>
            <a:r>
              <a:rPr lang="en-US" dirty="0" smtClean="0"/>
              <a:t>3, 0 </a:t>
            </a:r>
            <a:r>
              <a:rPr lang="en-US" dirty="0"/>
              <a:t>), it will again reuse the memory on the call stack as opposed to adding to it </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80981092"/>
              </p:ext>
            </p:extLst>
          </p:nvPr>
        </p:nvGraphicFramePr>
        <p:xfrm>
          <a:off x="1979712" y="4365104"/>
          <a:ext cx="5184576" cy="1097280"/>
        </p:xfrm>
        <a:graphic>
          <a:graphicData uri="http://schemas.openxmlformats.org/drawingml/2006/table">
            <a:tbl>
              <a:tblPr>
                <a:tableStyleId>{2D5ABB26-0587-4C30-8999-92F81FD0307C}</a:tableStyleId>
              </a:tblPr>
              <a:tblGrid>
                <a:gridCol w="1041112">
                  <a:extLst>
                    <a:ext uri="{9D8B030D-6E8A-4147-A177-3AD203B41FA5}">
                      <a16:colId xmlns:a16="http://schemas.microsoft.com/office/drawing/2014/main" val="108110987"/>
                    </a:ext>
                  </a:extLst>
                </a:gridCol>
                <a:gridCol w="4143464">
                  <a:extLst>
                    <a:ext uri="{9D8B030D-6E8A-4147-A177-3AD203B41FA5}">
                      <a16:colId xmlns:a16="http://schemas.microsoft.com/office/drawing/2014/main" val="2015533768"/>
                    </a:ext>
                  </a:extLst>
                </a:gridCol>
              </a:tblGrid>
              <a:tr h="216024">
                <a:tc>
                  <a:txBody>
                    <a:bodyPr/>
                    <a:lstStyle/>
                    <a:p>
                      <a:pPr algn="ctr"/>
                      <a:r>
                        <a:rPr lang="en-US" sz="1800" dirty="0" smtClean="0">
                          <a:latin typeface="Consolas" panose="020B0609020204030204" pitchFamily="49" charset="0"/>
                        </a:rPr>
                        <a:t>3</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n</a:t>
                      </a:r>
                      <a:r>
                        <a:rPr lang="en-US" sz="1800" dirty="0" smtClean="0">
                          <a:latin typeface="Consolas" panose="020B0609020204030204" pitchFamily="49" charset="0"/>
                        </a:rPr>
                        <a:t>	</a:t>
                      </a:r>
                      <a:r>
                        <a:rPr lang="en-US" sz="1800" dirty="0" smtClean="0"/>
                        <a:t>parameters </a:t>
                      </a:r>
                      <a:r>
                        <a:rPr lang="en-US" sz="1800" dirty="0" smtClean="0"/>
                        <a:t>for </a:t>
                      </a:r>
                      <a:r>
                        <a:rPr lang="en-US" sz="1800" dirty="0" smtClean="0">
                          <a:latin typeface="Consolas" panose="020B0609020204030204" pitchFamily="49" charset="0"/>
                        </a:rPr>
                        <a:t>gcd(6,</a:t>
                      </a:r>
                      <a:r>
                        <a:rPr lang="en-US" sz="1800" baseline="0" dirty="0" smtClean="0">
                          <a:latin typeface="Consolas" panose="020B0609020204030204" pitchFamily="49" charset="0"/>
                        </a:rPr>
                        <a:t> 3</a:t>
                      </a:r>
                      <a:r>
                        <a:rPr lang="en-US" sz="1800" dirty="0" smtClean="0">
                          <a:latin typeface="Consolas" panose="020B0609020204030204" pitchFamily="49" charset="0"/>
                        </a:rPr>
                        <a:t>)</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216024">
                <a:tc>
                  <a:txBody>
                    <a:bodyPr/>
                    <a:lstStyle/>
                    <a:p>
                      <a:pPr algn="ctr"/>
                      <a:r>
                        <a:rPr lang="en-US" sz="1800" dirty="0" smtClean="0">
                          <a:latin typeface="Consolas" panose="020B0609020204030204" pitchFamily="49" charset="0"/>
                        </a:rPr>
                        <a:t>6</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m	</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216024">
                <a:tc>
                  <a:txBody>
                    <a:bodyPr/>
                    <a:lstStyle/>
                    <a:p>
                      <a:pPr algn="ctr"/>
                      <a:r>
                        <a:rPr lang="en-US" sz="1800" dirty="0" smtClean="0">
                          <a:latin typeface="Consolas" panose="020B0609020204030204" pitchFamily="49" charset="0"/>
                        </a:rPr>
                        <a:t>…</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	</a:t>
                      </a:r>
                      <a:r>
                        <a:rPr lang="en-US" sz="1800" dirty="0" smtClean="0"/>
                        <a:t>local variable for </a:t>
                      </a:r>
                      <a:r>
                        <a:rPr lang="en-US" sz="1800" dirty="0" smtClean="0">
                          <a:latin typeface="Consolas" panose="020B0609020204030204" pitchFamily="49" charset="0"/>
                        </a:rPr>
                        <a:t>main()</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Tree>
    <p:extLst>
      <p:ext uri="{BB962C8B-B14F-4D97-AF65-F5344CB8AC3E}">
        <p14:creationId xmlns:p14="http://schemas.microsoft.com/office/powerpoint/2010/main" val="2928336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call stack and tail recursion</a:t>
            </a:r>
          </a:p>
        </p:txBody>
      </p:sp>
      <p:sp>
        <p:nvSpPr>
          <p:cNvPr id="3" name="Content Placeholder 2"/>
          <p:cNvSpPr>
            <a:spLocks noGrp="1"/>
          </p:cNvSpPr>
          <p:nvPr>
            <p:ph idx="1"/>
          </p:nvPr>
        </p:nvSpPr>
        <p:spPr/>
        <p:txBody>
          <a:bodyPr/>
          <a:lstStyle/>
          <a:p>
            <a:r>
              <a:rPr lang="en-US" dirty="0"/>
              <a:t>In calculating gcd( </a:t>
            </a:r>
            <a:r>
              <a:rPr lang="en-US" dirty="0" smtClean="0"/>
              <a:t>3, 0 </a:t>
            </a:r>
            <a:r>
              <a:rPr lang="en-US" dirty="0"/>
              <a:t>), </a:t>
            </a:r>
            <a:r>
              <a:rPr lang="en-US" dirty="0" smtClean="0"/>
              <a:t>because the 2</a:t>
            </a:r>
            <a:r>
              <a:rPr lang="en-US" baseline="30000" dirty="0" smtClean="0"/>
              <a:t>nd</a:t>
            </a:r>
            <a:r>
              <a:rPr lang="en-US" dirty="0" smtClean="0"/>
              <a:t> argument is 0, it returns 3</a:t>
            </a:r>
            <a:endParaRPr lang="en-US" dirty="0"/>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874855"/>
              </p:ext>
            </p:extLst>
          </p:nvPr>
        </p:nvGraphicFramePr>
        <p:xfrm>
          <a:off x="1979712" y="4365104"/>
          <a:ext cx="5184576" cy="1097280"/>
        </p:xfrm>
        <a:graphic>
          <a:graphicData uri="http://schemas.openxmlformats.org/drawingml/2006/table">
            <a:tbl>
              <a:tblPr>
                <a:tableStyleId>{2D5ABB26-0587-4C30-8999-92F81FD0307C}</a:tableStyleId>
              </a:tblPr>
              <a:tblGrid>
                <a:gridCol w="1041112">
                  <a:extLst>
                    <a:ext uri="{9D8B030D-6E8A-4147-A177-3AD203B41FA5}">
                      <a16:colId xmlns:a16="http://schemas.microsoft.com/office/drawing/2014/main" val="108110987"/>
                    </a:ext>
                  </a:extLst>
                </a:gridCol>
                <a:gridCol w="4143464">
                  <a:extLst>
                    <a:ext uri="{9D8B030D-6E8A-4147-A177-3AD203B41FA5}">
                      <a16:colId xmlns:a16="http://schemas.microsoft.com/office/drawing/2014/main" val="2015533768"/>
                    </a:ext>
                  </a:extLst>
                </a:gridCol>
              </a:tblGrid>
              <a:tr h="216024">
                <a:tc>
                  <a:txBody>
                    <a:bodyPr/>
                    <a:lstStyle/>
                    <a:p>
                      <a:pPr algn="ctr"/>
                      <a:r>
                        <a:rPr lang="en-US" sz="1800" dirty="0" smtClean="0">
                          <a:latin typeface="Consolas" panose="020B0609020204030204" pitchFamily="49" charset="0"/>
                        </a:rPr>
                        <a:t>0</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n</a:t>
                      </a:r>
                      <a:r>
                        <a:rPr lang="en-US" sz="1800" dirty="0" smtClean="0">
                          <a:latin typeface="Consolas" panose="020B0609020204030204" pitchFamily="49" charset="0"/>
                        </a:rPr>
                        <a:t>	</a:t>
                      </a:r>
                      <a:r>
                        <a:rPr lang="en-US" sz="1800" dirty="0" smtClean="0"/>
                        <a:t>parameters </a:t>
                      </a:r>
                      <a:r>
                        <a:rPr lang="en-US" sz="1800" dirty="0" smtClean="0"/>
                        <a:t>for </a:t>
                      </a:r>
                      <a:r>
                        <a:rPr lang="en-US" sz="1800" dirty="0" smtClean="0">
                          <a:latin typeface="Consolas" panose="020B0609020204030204" pitchFamily="49" charset="0"/>
                        </a:rPr>
                        <a:t>gcd(3,</a:t>
                      </a:r>
                      <a:r>
                        <a:rPr lang="en-US" sz="1800" baseline="0" dirty="0" smtClean="0">
                          <a:latin typeface="Consolas" panose="020B0609020204030204" pitchFamily="49" charset="0"/>
                        </a:rPr>
                        <a:t> 0</a:t>
                      </a:r>
                      <a:r>
                        <a:rPr lang="en-US" sz="1800" dirty="0" smtClean="0">
                          <a:latin typeface="Consolas" panose="020B0609020204030204" pitchFamily="49" charset="0"/>
                        </a:rPr>
                        <a:t>)</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216024">
                <a:tc>
                  <a:txBody>
                    <a:bodyPr/>
                    <a:lstStyle/>
                    <a:p>
                      <a:pPr algn="ctr"/>
                      <a:r>
                        <a:rPr lang="en-US" sz="1800" dirty="0" smtClean="0">
                          <a:latin typeface="Consolas" panose="020B0609020204030204" pitchFamily="49" charset="0"/>
                        </a:rPr>
                        <a:t>3</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m	</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216024">
                <a:tc>
                  <a:txBody>
                    <a:bodyPr/>
                    <a:lstStyle/>
                    <a:p>
                      <a:pPr algn="ctr"/>
                      <a:r>
                        <a:rPr lang="en-US" sz="1800" dirty="0" smtClean="0">
                          <a:latin typeface="Consolas" panose="020B0609020204030204" pitchFamily="49" charset="0"/>
                        </a:rPr>
                        <a:t>…</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	</a:t>
                      </a:r>
                      <a:r>
                        <a:rPr lang="en-US" sz="1800" dirty="0" smtClean="0"/>
                        <a:t>local variable for </a:t>
                      </a:r>
                      <a:r>
                        <a:rPr lang="en-US" sz="1800" dirty="0" smtClean="0">
                          <a:latin typeface="Consolas" panose="020B0609020204030204" pitchFamily="49" charset="0"/>
                        </a:rPr>
                        <a:t>main()</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Tree>
    <p:extLst>
      <p:ext uri="{BB962C8B-B14F-4D97-AF65-F5344CB8AC3E}">
        <p14:creationId xmlns:p14="http://schemas.microsoft.com/office/powerpoint/2010/main" val="3927393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call stack and tail recursion</a:t>
            </a:r>
          </a:p>
        </p:txBody>
      </p:sp>
      <p:sp>
        <p:nvSpPr>
          <p:cNvPr id="3" name="Content Placeholder 2"/>
          <p:cNvSpPr>
            <a:spLocks noGrp="1"/>
          </p:cNvSpPr>
          <p:nvPr>
            <p:ph idx="1"/>
          </p:nvPr>
        </p:nvSpPr>
        <p:spPr/>
        <p:txBody>
          <a:bodyPr/>
          <a:lstStyle/>
          <a:p>
            <a:r>
              <a:rPr lang="en-US" dirty="0" smtClean="0"/>
              <a:t>The return value of 3 is put on the top of the stack, and thus is returned to </a:t>
            </a:r>
            <a:r>
              <a:rPr lang="en-US" dirty="0" smtClean="0">
                <a:latin typeface="Consolas" panose="020B0609020204030204" pitchFamily="49" charset="0"/>
              </a:rPr>
              <a:t>main()</a:t>
            </a:r>
            <a:endParaRPr lang="en-US" dirty="0">
              <a:latin typeface="Consolas" panose="020B0609020204030204" pitchFamily="49" charset="0"/>
            </a:endParaRP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57213205"/>
              </p:ext>
            </p:extLst>
          </p:nvPr>
        </p:nvGraphicFramePr>
        <p:xfrm>
          <a:off x="1979712" y="4365104"/>
          <a:ext cx="5184576" cy="1097280"/>
        </p:xfrm>
        <a:graphic>
          <a:graphicData uri="http://schemas.openxmlformats.org/drawingml/2006/table">
            <a:tbl>
              <a:tblPr>
                <a:tableStyleId>{2D5ABB26-0587-4C30-8999-92F81FD0307C}</a:tableStyleId>
              </a:tblPr>
              <a:tblGrid>
                <a:gridCol w="1041112">
                  <a:extLst>
                    <a:ext uri="{9D8B030D-6E8A-4147-A177-3AD203B41FA5}">
                      <a16:colId xmlns:a16="http://schemas.microsoft.com/office/drawing/2014/main" val="108110987"/>
                    </a:ext>
                  </a:extLst>
                </a:gridCol>
                <a:gridCol w="4143464">
                  <a:extLst>
                    <a:ext uri="{9D8B030D-6E8A-4147-A177-3AD203B41FA5}">
                      <a16:colId xmlns:a16="http://schemas.microsoft.com/office/drawing/2014/main" val="2015533768"/>
                    </a:ext>
                  </a:extLst>
                </a:gridCol>
              </a:tblGrid>
              <a:tr h="216024">
                <a:tc>
                  <a:txBody>
                    <a:bodyPr/>
                    <a:lstStyle/>
                    <a:p>
                      <a:pPr algn="ct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0095890"/>
                  </a:ext>
                </a:extLst>
              </a:tr>
              <a:tr h="216024">
                <a:tc>
                  <a:txBody>
                    <a:bodyPr/>
                    <a:lstStyle/>
                    <a:p>
                      <a:pPr algn="ctr"/>
                      <a:r>
                        <a:rPr lang="en-US" sz="1800" dirty="0" smtClean="0">
                          <a:latin typeface="Consolas" panose="020B0609020204030204" pitchFamily="49" charset="0"/>
                        </a:rPr>
                        <a:t>3</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	</a:t>
                      </a:r>
                      <a:r>
                        <a:rPr lang="en-US" sz="1800" dirty="0" smtClean="0"/>
                        <a:t>return value for </a:t>
                      </a:r>
                      <a:r>
                        <a:rPr lang="en-US" sz="1800" dirty="0" smtClean="0">
                          <a:latin typeface="Consolas" panose="020B0609020204030204" pitchFamily="49" charset="0"/>
                        </a:rPr>
                        <a:t>gcd(3,</a:t>
                      </a:r>
                      <a:r>
                        <a:rPr lang="en-US" sz="1800" baseline="0" dirty="0" smtClean="0">
                          <a:latin typeface="Consolas" panose="020B0609020204030204" pitchFamily="49" charset="0"/>
                        </a:rPr>
                        <a:t> 0</a:t>
                      </a:r>
                      <a:r>
                        <a:rPr lang="en-US" sz="1800" dirty="0" smtClean="0">
                          <a:latin typeface="Consolas" panose="020B0609020204030204" pitchFamily="49" charset="0"/>
                        </a:rPr>
                        <a:t>)</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840364"/>
                  </a:ext>
                </a:extLst>
              </a:tr>
              <a:tr h="216024">
                <a:tc>
                  <a:txBody>
                    <a:bodyPr/>
                    <a:lstStyle/>
                    <a:p>
                      <a:pPr algn="ctr"/>
                      <a:r>
                        <a:rPr lang="en-US" sz="1800" dirty="0" smtClean="0">
                          <a:latin typeface="Consolas" panose="020B0609020204030204" pitchFamily="49" charset="0"/>
                        </a:rPr>
                        <a:t>…</a:t>
                      </a:r>
                      <a:endParaRPr lang="en-CA" sz="18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onsolas" panose="020B0609020204030204" pitchFamily="49" charset="0"/>
                        </a:rPr>
                        <a:t>	</a:t>
                      </a:r>
                      <a:r>
                        <a:rPr lang="en-US" sz="1800" dirty="0" smtClean="0"/>
                        <a:t>local variable for </a:t>
                      </a:r>
                      <a:r>
                        <a:rPr lang="en-US" sz="1800" dirty="0" smtClean="0">
                          <a:latin typeface="Consolas" panose="020B0609020204030204" pitchFamily="49" charset="0"/>
                        </a:rPr>
                        <a:t>main()</a:t>
                      </a:r>
                      <a:endParaRPr lang="en-CA" sz="1800" dirty="0" smtClean="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5294104"/>
                  </a:ext>
                </a:extLst>
              </a:tr>
            </a:tbl>
          </a:graphicData>
        </a:graphic>
      </p:graphicFrame>
    </p:spTree>
    <p:extLst>
      <p:ext uri="{BB962C8B-B14F-4D97-AF65-F5344CB8AC3E}">
        <p14:creationId xmlns:p14="http://schemas.microsoft.com/office/powerpoint/2010/main" val="784663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call stack and tail recursion</a:t>
            </a:r>
          </a:p>
        </p:txBody>
      </p:sp>
      <p:sp>
        <p:nvSpPr>
          <p:cNvPr id="3" name="Content Placeholder 2"/>
          <p:cNvSpPr>
            <a:spLocks noGrp="1"/>
          </p:cNvSpPr>
          <p:nvPr>
            <p:ph idx="1"/>
          </p:nvPr>
        </p:nvSpPr>
        <p:spPr/>
        <p:txBody>
          <a:bodyPr/>
          <a:lstStyle/>
          <a:p>
            <a:r>
              <a:rPr lang="en-US" dirty="0" smtClean="0"/>
              <a:t>Tail recursion can be used to minimize memory for recursive calls:</a:t>
            </a:r>
            <a:endParaRPr lang="en-US" dirty="0" smtClean="0"/>
          </a:p>
          <a:p>
            <a:pPr marL="457200" lvl="1" indent="0">
              <a:buNone/>
            </a:pPr>
            <a:endParaRPr lang="en-US" dirty="0" smtClean="0"/>
          </a:p>
          <a:p>
            <a:pPr marL="457200" lvl="1" indent="0">
              <a:buNone/>
            </a:pPr>
            <a:r>
              <a:rPr lang="en-US" sz="1600" i="1" dirty="0" err="1" smtClean="0">
                <a:latin typeface="Consolas" panose="020B0609020204030204" pitchFamily="49" charset="0"/>
              </a:rPr>
              <a:t>typename</a:t>
            </a:r>
            <a:r>
              <a:rPr lang="en-US" sz="1600" i="1" dirty="0" smtClean="0">
                <a:latin typeface="Consolas" panose="020B0609020204030204" pitchFamily="49" charset="0"/>
              </a:rPr>
              <a:t> </a:t>
            </a:r>
            <a:r>
              <a:rPr lang="en-US" sz="1600" dirty="0" err="1" smtClean="0">
                <a:latin typeface="Consolas" panose="020B0609020204030204" pitchFamily="49" charset="0"/>
              </a:rPr>
              <a:t>tail_recursion</a:t>
            </a:r>
            <a:r>
              <a:rPr lang="en-US" sz="1600" dirty="0">
                <a:latin typeface="Consolas" panose="020B0609020204030204" pitchFamily="49" charset="0"/>
              </a:rPr>
              <a:t>( </a:t>
            </a:r>
            <a:r>
              <a:rPr lang="en-US" sz="1600" i="1" dirty="0">
                <a:latin typeface="Consolas" panose="020B0609020204030204" pitchFamily="49" charset="0"/>
              </a:rPr>
              <a:t>parameters… </a:t>
            </a:r>
            <a:r>
              <a:rPr lang="en-US" sz="1600" dirty="0">
                <a:latin typeface="Consolas" panose="020B0609020204030204" pitchFamily="49" charset="0"/>
              </a:rPr>
              <a:t>) {</a:t>
            </a:r>
          </a:p>
          <a:p>
            <a:pPr marL="457200" lvl="1" indent="0">
              <a:buNone/>
            </a:pPr>
            <a:r>
              <a:rPr lang="en-US" sz="1600" dirty="0">
                <a:solidFill>
                  <a:srgbClr val="FF0000"/>
                </a:solidFill>
                <a:latin typeface="Consolas" panose="020B0609020204030204" pitchFamily="49" charset="0"/>
              </a:rPr>
              <a:t>    // Base cases</a:t>
            </a:r>
          </a:p>
          <a:p>
            <a:pPr marL="457200" lvl="1" indent="0">
              <a:buNone/>
            </a:pPr>
            <a:r>
              <a:rPr lang="en-US" sz="1600" dirty="0">
                <a:latin typeface="Consolas" panose="020B0609020204030204" pitchFamily="49" charset="0"/>
              </a:rPr>
              <a:t>    if ( </a:t>
            </a:r>
            <a:r>
              <a:rPr lang="en-US" sz="1600" i="1" dirty="0">
                <a:latin typeface="Consolas" panose="020B0609020204030204" pitchFamily="49" charset="0"/>
              </a:rPr>
              <a:t>condition-for-base-cases</a:t>
            </a:r>
            <a:r>
              <a:rPr lang="en-US" sz="1600" dirty="0">
                <a:latin typeface="Consolas" panose="020B0609020204030204" pitchFamily="49" charset="0"/>
              </a:rPr>
              <a:t> ) {</a:t>
            </a:r>
          </a:p>
          <a:p>
            <a:pPr marL="457200" lvl="1" indent="0">
              <a:buNone/>
            </a:pPr>
            <a:r>
              <a:rPr lang="en-US" sz="1600" dirty="0">
                <a:latin typeface="Consolas" panose="020B0609020204030204" pitchFamily="49" charset="0"/>
              </a:rPr>
              <a:t>        // Calculate and return the solution...</a:t>
            </a:r>
          </a:p>
          <a:p>
            <a:pPr marL="457200" lvl="1" indent="0">
              <a:buNone/>
            </a:pPr>
            <a:r>
              <a:rPr lang="en-US" sz="1600" dirty="0">
                <a:latin typeface="Consolas" panose="020B0609020204030204" pitchFamily="49" charset="0"/>
              </a:rPr>
              <a:t>        return </a:t>
            </a:r>
            <a:r>
              <a:rPr lang="en-US" sz="1600" i="1" dirty="0">
                <a:latin typeface="Consolas" panose="020B0609020204030204" pitchFamily="49" charset="0"/>
              </a:rPr>
              <a:t>solution</a:t>
            </a:r>
            <a:r>
              <a:rPr lang="en-US" sz="1600" dirty="0">
                <a:latin typeface="Consolas" panose="020B0609020204030204" pitchFamily="49" charset="0"/>
              </a:rPr>
              <a:t>;</a:t>
            </a:r>
          </a:p>
          <a:p>
            <a:pPr marL="457200" lvl="1" indent="0">
              <a:buNone/>
            </a:pPr>
            <a:r>
              <a:rPr lang="en-US" sz="1600" dirty="0">
                <a:latin typeface="Consolas" panose="020B0609020204030204" pitchFamily="49" charset="0"/>
              </a:rPr>
              <a:t>    }</a:t>
            </a:r>
          </a:p>
          <a:p>
            <a:pPr marL="457200" lvl="1" indent="0">
              <a:buNone/>
            </a:pPr>
            <a:endParaRPr lang="en-US" sz="1600" dirty="0">
              <a:latin typeface="Consolas" panose="020B0609020204030204" pitchFamily="49" charset="0"/>
            </a:endParaRPr>
          </a:p>
          <a:p>
            <a:pPr marL="457200" lvl="1" indent="0">
              <a:buNone/>
            </a:pPr>
            <a:r>
              <a:rPr lang="en-US" sz="1600" dirty="0">
                <a:solidFill>
                  <a:srgbClr val="FF0000"/>
                </a:solidFill>
                <a:latin typeface="Consolas" panose="020B0609020204030204" pitchFamily="49" charset="0"/>
              </a:rPr>
              <a:t>    // Recursive cases</a:t>
            </a:r>
          </a:p>
          <a:p>
            <a:pPr marL="457200" lvl="1" indent="0">
              <a:buNone/>
            </a:pPr>
            <a:r>
              <a:rPr lang="en-US" sz="1600" dirty="0">
                <a:latin typeface="Consolas" panose="020B0609020204030204" pitchFamily="49" charset="0"/>
              </a:rPr>
              <a:t>    //  - determine simpler </a:t>
            </a:r>
            <a:r>
              <a:rPr lang="en-US" sz="1600" dirty="0" smtClean="0">
                <a:latin typeface="Consolas" panose="020B0609020204030204" pitchFamily="49" charset="0"/>
              </a:rPr>
              <a:t>arguments</a:t>
            </a:r>
            <a:endParaRPr lang="en-US" sz="1600" dirty="0">
              <a:latin typeface="Consolas" panose="020B0609020204030204" pitchFamily="49" charset="0"/>
            </a:endParaRPr>
          </a:p>
          <a:p>
            <a:pPr marL="457200" lvl="1" indent="0">
              <a:buNone/>
            </a:pPr>
            <a:r>
              <a:rPr lang="en-US" sz="1600" dirty="0" smtClean="0">
                <a:latin typeface="Consolas" panose="020B0609020204030204" pitchFamily="49" charset="0"/>
              </a:rPr>
              <a:t>    return </a:t>
            </a:r>
            <a:r>
              <a:rPr lang="en-US" sz="1600" dirty="0" err="1" smtClean="0">
                <a:latin typeface="Consolas" panose="020B0609020204030204" pitchFamily="49" charset="0"/>
              </a:rPr>
              <a:t>tail_recursion</a:t>
            </a:r>
            <a:r>
              <a:rPr lang="en-US" sz="1600" dirty="0" smtClean="0">
                <a:latin typeface="Consolas" panose="020B0609020204030204" pitchFamily="49" charset="0"/>
              </a:rPr>
              <a:t>( </a:t>
            </a:r>
            <a:r>
              <a:rPr lang="en-US" sz="1600" i="1" dirty="0" smtClean="0">
                <a:latin typeface="Consolas" panose="020B0609020204030204" pitchFamily="49" charset="0"/>
              </a:rPr>
              <a:t>simpler-case-arguments</a:t>
            </a:r>
            <a:r>
              <a:rPr lang="en-US" sz="1600" i="1" dirty="0">
                <a:latin typeface="Consolas" panose="020B0609020204030204" pitchFamily="49" charset="0"/>
              </a:rPr>
              <a:t>… </a:t>
            </a:r>
            <a:r>
              <a:rPr lang="en-US" sz="1600" dirty="0" smtClean="0">
                <a:latin typeface="Consolas" panose="020B0609020204030204" pitchFamily="49" charset="0"/>
              </a:rPr>
              <a:t>);</a:t>
            </a:r>
            <a:endParaRPr lang="en-US" sz="1600" dirty="0">
              <a:latin typeface="Consolas" panose="020B0609020204030204" pitchFamily="49" charset="0"/>
            </a:endParaRPr>
          </a:p>
          <a:p>
            <a:pPr marL="457200" lvl="1" indent="0">
              <a:buNone/>
            </a:pPr>
            <a:r>
              <a:rPr lang="en-US" sz="1600" dirty="0">
                <a:latin typeface="Consolas" panose="020B0609020204030204" pitchFamily="49" charset="0"/>
              </a:rPr>
              <a:t>}</a:t>
            </a:r>
            <a:r>
              <a:rPr lang="en-US" sz="1600" dirty="0"/>
              <a:t>    </a:t>
            </a:r>
          </a:p>
        </p:txBody>
      </p:sp>
    </p:spTree>
    <p:extLst>
      <p:ext uri="{BB962C8B-B14F-4D97-AF65-F5344CB8AC3E}">
        <p14:creationId xmlns:p14="http://schemas.microsoft.com/office/powerpoint/2010/main" val="3383843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After this lesson, you now</a:t>
            </a:r>
            <a:endParaRPr lang="en-CA" dirty="0"/>
          </a:p>
          <a:p>
            <a:pPr lvl="1"/>
            <a:r>
              <a:rPr lang="en-CA" dirty="0" smtClean="0"/>
              <a:t>Understand the idea of literal data in source code</a:t>
            </a:r>
            <a:endParaRPr lang="en-CA" dirty="0"/>
          </a:p>
          <a:p>
            <a:pPr lvl="1"/>
            <a:r>
              <a:rPr lang="en-CA" dirty="0" smtClean="0"/>
              <a:t>You understand how to encode</a:t>
            </a:r>
          </a:p>
          <a:p>
            <a:pPr lvl="2"/>
            <a:r>
              <a:rPr lang="en-CA" dirty="0"/>
              <a:t>Integers</a:t>
            </a:r>
          </a:p>
          <a:p>
            <a:pPr lvl="2"/>
            <a:r>
              <a:rPr lang="en-CA" dirty="0"/>
              <a:t>Characters</a:t>
            </a:r>
          </a:p>
          <a:p>
            <a:pPr lvl="2"/>
            <a:r>
              <a:rPr lang="en-CA" dirty="0"/>
              <a:t>Strings</a:t>
            </a:r>
          </a:p>
          <a:p>
            <a:pPr lvl="2"/>
            <a:r>
              <a:rPr lang="en-CA" dirty="0"/>
              <a:t>Floating-point numbers (reals)</a:t>
            </a:r>
          </a:p>
          <a:p>
            <a:pPr lvl="2"/>
            <a:r>
              <a:rPr lang="en-CA" dirty="0" smtClean="0"/>
              <a:t>Boolean</a:t>
            </a:r>
          </a:p>
          <a:p>
            <a:pPr marL="457200" lvl="1" indent="0">
              <a:buNone/>
            </a:pPr>
            <a:r>
              <a:rPr lang="en-CA" dirty="0" smtClean="0"/>
              <a:t>     in your source code</a:t>
            </a:r>
          </a:p>
          <a:p>
            <a:pPr lvl="1"/>
            <a:r>
              <a:rPr lang="en-CA" dirty="0" smtClean="0"/>
              <a:t>Everything else in C++ deals with the storage and manipulation of data</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en.wikipedia.org/wiki/Recurrence_relation</a:t>
            </a:r>
            <a:endParaRPr lang="en-CA" sz="1800" dirty="0" smtClean="0"/>
          </a:p>
          <a:p>
            <a:pPr marL="0" indent="0">
              <a:buNone/>
            </a:pPr>
            <a:r>
              <a:rPr lang="en-US" sz="1800" dirty="0" smtClean="0"/>
              <a:t>	</a:t>
            </a:r>
            <a:r>
              <a:rPr lang="en-CA" sz="1800" dirty="0" smtClean="0">
                <a:hlinkClick r:id="rId3"/>
              </a:rPr>
              <a:t>https</a:t>
            </a:r>
            <a:r>
              <a:rPr lang="en-CA" sz="1800" dirty="0">
                <a:hlinkClick r:id="rId3"/>
              </a:rPr>
              <a:t>://en.wikipedia.org/wiki/Recursion_(computer_science)</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p:txBody>
      </p:sp>
    </p:spTree>
    <p:extLst>
      <p:ext uri="{BB962C8B-B14F-4D97-AF65-F5344CB8AC3E}">
        <p14:creationId xmlns:p14="http://schemas.microsoft.com/office/powerpoint/2010/main" val="1795608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a:t>
            </a:r>
            <a:endParaRPr lang="en-CA" dirty="0"/>
          </a:p>
        </p:txBody>
      </p:sp>
      <p:sp>
        <p:nvSpPr>
          <p:cNvPr id="3" name="Content Placeholder 2"/>
          <p:cNvSpPr>
            <a:spLocks noGrp="1"/>
          </p:cNvSpPr>
          <p:nvPr>
            <p:ph idx="1"/>
          </p:nvPr>
        </p:nvSpPr>
        <p:spPr/>
        <p:txBody>
          <a:bodyPr/>
          <a:lstStyle/>
          <a:p>
            <a:r>
              <a:rPr lang="en-CA" dirty="0" smtClean="0"/>
              <a:t>In the previous topic, we saw how a function could call itself</a:t>
            </a:r>
          </a:p>
          <a:p>
            <a:pPr lvl="1"/>
            <a:r>
              <a:rPr lang="en-CA" dirty="0" smtClean="0"/>
              <a:t>If </a:t>
            </a:r>
            <a:r>
              <a:rPr lang="en-CA" i="1" dirty="0"/>
              <a:t> </a:t>
            </a:r>
            <a:r>
              <a:rPr lang="en-CA" i="1" dirty="0" smtClean="0">
                <a:latin typeface="Symbol" panose="05050102010706020507" pitchFamily="18" charset="2"/>
                <a:cs typeface="Times New Roman" panose="02020603050405020304" pitchFamily="18" charset="0"/>
              </a:rPr>
              <a:t>p</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dirty="0"/>
              <a:t>≤</a:t>
            </a:r>
            <a:r>
              <a:rPr lang="en-CA" dirty="0" smtClean="0">
                <a:latin typeface="Times New Roman" panose="02020603050405020304" pitchFamily="18" charset="0"/>
                <a:cs typeface="Times New Roman" panose="02020603050405020304" pitchFamily="18" charset="0"/>
              </a:rPr>
              <a:t> 2</a:t>
            </a:r>
            <a:r>
              <a:rPr lang="en-CA" i="1" dirty="0" smtClean="0">
                <a:latin typeface="Symbol" panose="05050102010706020507" pitchFamily="18" charset="2"/>
                <a:cs typeface="Times New Roman" panose="02020603050405020304" pitchFamily="18" charset="0"/>
              </a:rPr>
              <a:t>p</a:t>
            </a:r>
            <a:r>
              <a:rPr lang="en-CA" dirty="0" smtClean="0"/>
              <a:t>, you can calculates </a:t>
            </a:r>
            <a:r>
              <a:rPr lang="en-CA" dirty="0" smtClean="0">
                <a:latin typeface="Times New Roman" panose="02020603050405020304" pitchFamily="18" charset="0"/>
                <a:cs typeface="Times New Roman" panose="02020603050405020304" pitchFamily="18" charset="0"/>
              </a:rPr>
              <a:t>sin(</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t> by calculating –sin(</a:t>
            </a:r>
            <a:r>
              <a:rPr lang="en-CA" i="1" dirty="0" smtClean="0"/>
              <a:t>x</a:t>
            </a:r>
            <a:r>
              <a:rPr lang="en-CA" dirty="0" smtClean="0"/>
              <a:t> – </a:t>
            </a:r>
            <a:r>
              <a:rPr lang="en-CA" i="1" dirty="0" smtClean="0">
                <a:latin typeface="Symbol" panose="05050102010706020507" pitchFamily="18" charset="2"/>
              </a:rPr>
              <a:t>p</a:t>
            </a:r>
            <a:r>
              <a:rPr lang="en-CA" dirty="0" smtClean="0"/>
              <a:t>)</a:t>
            </a:r>
            <a:endParaRPr lang="en-CA" dirty="0"/>
          </a:p>
          <a:p>
            <a:pPr lvl="1"/>
            <a:r>
              <a:rPr lang="en-CA" dirty="0" smtClean="0"/>
              <a:t>If </a:t>
            </a:r>
            <a:r>
              <a:rPr lang="en-CA" i="1" dirty="0" smtClean="0"/>
              <a:t> </a:t>
            </a:r>
            <a:r>
              <a:rPr lang="en-CA" i="1" dirty="0" smtClean="0">
                <a:latin typeface="Symbol" panose="05050102010706020507" pitchFamily="18" charset="2"/>
                <a:cs typeface="Times New Roman" panose="02020603050405020304" pitchFamily="18" charset="0"/>
              </a:rPr>
              <a:t>p</a:t>
            </a:r>
            <a:r>
              <a:rPr lang="en-CA" dirty="0" smtClean="0">
                <a:latin typeface="Symbol" panose="05050102010706020507" pitchFamily="18" charset="2"/>
                <a:cs typeface="Times New Roman" panose="02020603050405020304" pitchFamily="18" charset="0"/>
              </a:rPr>
              <a:t>/2 </a:t>
            </a:r>
            <a:r>
              <a:rPr lang="en-CA" dirty="0" smtClean="0">
                <a:latin typeface="Times New Roman" panose="02020603050405020304" pitchFamily="18" charset="0"/>
                <a:cs typeface="Times New Roman" panose="02020603050405020304" pitchFamily="18" charset="0"/>
              </a:rPr>
              <a:t>&lt; </a:t>
            </a:r>
            <a:r>
              <a:rPr lang="en-CA" i="1" dirty="0" smtClean="0">
                <a:latin typeface="Times New Roman" panose="02020603050405020304" pitchFamily="18" charset="0"/>
                <a:cs typeface="Times New Roman" panose="02020603050405020304" pitchFamily="18" charset="0"/>
              </a:rPr>
              <a:t>x </a:t>
            </a:r>
            <a:r>
              <a:rPr lang="en-CA" dirty="0" smtClean="0"/>
              <a:t>≤ </a:t>
            </a:r>
            <a:r>
              <a:rPr lang="en-CA" i="1" dirty="0" smtClean="0">
                <a:latin typeface="Symbol" panose="05050102010706020507" pitchFamily="18" charset="2"/>
                <a:cs typeface="Times New Roman" panose="02020603050405020304" pitchFamily="18" charset="0"/>
              </a:rPr>
              <a:t>p</a:t>
            </a:r>
            <a:r>
              <a:rPr lang="en-CA" dirty="0"/>
              <a:t>, you can calculates </a:t>
            </a:r>
            <a:r>
              <a:rPr lang="en-CA" dirty="0">
                <a:latin typeface="Times New Roman" panose="02020603050405020304" pitchFamily="18" charset="0"/>
                <a:cs typeface="Times New Roman" panose="02020603050405020304" pitchFamily="18" charset="0"/>
              </a:rPr>
              <a:t>sin(</a:t>
            </a:r>
            <a:r>
              <a:rPr lang="en-CA" i="1" dirty="0">
                <a:latin typeface="Times New Roman" panose="02020603050405020304" pitchFamily="18" charset="0"/>
                <a:cs typeface="Times New Roman" panose="02020603050405020304" pitchFamily="18" charset="0"/>
              </a:rPr>
              <a:t>x</a:t>
            </a:r>
            <a:r>
              <a:rPr lang="en-CA" dirty="0">
                <a:latin typeface="Times New Roman" panose="02020603050405020304" pitchFamily="18" charset="0"/>
                <a:cs typeface="Times New Roman" panose="02020603050405020304" pitchFamily="18" charset="0"/>
              </a:rPr>
              <a:t>)</a:t>
            </a:r>
            <a:r>
              <a:rPr lang="en-CA" dirty="0"/>
              <a:t> by </a:t>
            </a:r>
            <a:r>
              <a:rPr lang="en-CA" dirty="0" smtClean="0"/>
              <a:t>calculating sin(</a:t>
            </a:r>
            <a:r>
              <a:rPr lang="en-CA" i="1" dirty="0" smtClean="0">
                <a:latin typeface="Symbol" panose="05050102010706020507" pitchFamily="18" charset="2"/>
              </a:rPr>
              <a:t>p</a:t>
            </a:r>
            <a:r>
              <a:rPr lang="en-CA" dirty="0" smtClean="0">
                <a:latin typeface="Times New Roman" panose="02020603050405020304" pitchFamily="18" charset="0"/>
                <a:cs typeface="Times New Roman" panose="02020603050405020304" pitchFamily="18" charset="0"/>
              </a:rPr>
              <a:t> /2 – </a:t>
            </a:r>
            <a:r>
              <a:rPr lang="en-CA" i="1" dirty="0" smtClean="0">
                <a:latin typeface="Times New Roman" panose="02020603050405020304" pitchFamily="18" charset="0"/>
                <a:cs typeface="Times New Roman" panose="02020603050405020304" pitchFamily="18" charset="0"/>
              </a:rPr>
              <a:t>x</a:t>
            </a:r>
            <a:r>
              <a:rPr lang="en-CA" dirty="0" smtClean="0"/>
              <a:t>)</a:t>
            </a:r>
            <a:endParaRPr lang="en-CA" dirty="0"/>
          </a:p>
          <a:p>
            <a:endParaRPr lang="en-CA" dirty="0" smtClean="0"/>
          </a:p>
          <a:p>
            <a:r>
              <a:rPr lang="en-CA" dirty="0" smtClean="0"/>
              <a:t>When a function calls itself</a:t>
            </a:r>
          </a:p>
          <a:p>
            <a:pPr lvl="1"/>
            <a:r>
              <a:rPr lang="en-CA" dirty="0" smtClean="0"/>
              <a:t>That call is said to be a </a:t>
            </a:r>
            <a:r>
              <a:rPr lang="en-CA" i="1" dirty="0" smtClean="0"/>
              <a:t>recursive</a:t>
            </a:r>
            <a:r>
              <a:rPr lang="en-CA" dirty="0" smtClean="0"/>
              <a:t> call</a:t>
            </a:r>
          </a:p>
          <a:p>
            <a:pPr lvl="1"/>
            <a:r>
              <a:rPr lang="en-CA" dirty="0" smtClean="0"/>
              <a:t>The process is described as </a:t>
            </a:r>
            <a:r>
              <a:rPr lang="en-CA" i="1" dirty="0" smtClean="0"/>
              <a:t>recursion</a:t>
            </a:r>
            <a:endParaRPr lang="en-CA" dirty="0" smtClean="0"/>
          </a:p>
          <a:p>
            <a:pPr lvl="1"/>
            <a:endParaRPr lang="en-CA" dirty="0"/>
          </a:p>
          <a:p>
            <a:r>
              <a:rPr lang="en-CA" dirty="0" smtClean="0"/>
              <a:t>Etymology:</a:t>
            </a:r>
          </a:p>
          <a:p>
            <a:pPr lvl="1"/>
            <a:r>
              <a:rPr lang="en-CA" dirty="0" smtClean="0"/>
              <a:t>From the Latin verb </a:t>
            </a:r>
            <a:r>
              <a:rPr lang="en-CA" i="1" dirty="0" err="1" smtClean="0"/>
              <a:t>recurrere</a:t>
            </a:r>
            <a:r>
              <a:rPr lang="en-CA" dirty="0" smtClean="0"/>
              <a:t> meaning</a:t>
            </a:r>
          </a:p>
          <a:p>
            <a:pPr marL="457200" lvl="1" indent="0" algn="ctr">
              <a:buNone/>
            </a:pPr>
            <a:r>
              <a:rPr lang="en-CA" dirty="0" smtClean="0"/>
              <a:t>“to run back” or “to run again”</a:t>
            </a:r>
          </a:p>
          <a:p>
            <a:pPr lvl="1"/>
            <a:r>
              <a:rPr lang="en-CA" dirty="0" smtClean="0"/>
              <a:t>From English verb recur meaning</a:t>
            </a:r>
          </a:p>
          <a:p>
            <a:pPr marL="457200" lvl="1" indent="0" algn="ctr">
              <a:buNone/>
            </a:pPr>
            <a:r>
              <a:rPr lang="en-CA" dirty="0" smtClean="0"/>
              <a:t>“to occur again periodically or repeatedly”</a:t>
            </a:r>
          </a:p>
          <a:p>
            <a:pPr lvl="1"/>
            <a:endParaRPr lang="en-CA" dirty="0" smtClean="0"/>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a:t>
            </a:r>
            <a:endParaRPr lang="en-CA" dirty="0"/>
          </a:p>
        </p:txBody>
      </p:sp>
      <p:sp>
        <p:nvSpPr>
          <p:cNvPr id="3" name="Content Placeholder 2"/>
          <p:cNvSpPr>
            <a:spLocks noGrp="1"/>
          </p:cNvSpPr>
          <p:nvPr>
            <p:ph idx="1"/>
          </p:nvPr>
        </p:nvSpPr>
        <p:spPr/>
        <p:txBody>
          <a:bodyPr/>
          <a:lstStyle/>
          <a:p>
            <a:r>
              <a:rPr lang="en-CA" dirty="0" smtClean="0"/>
              <a:t>Many larger problems can be solved or calculated by solving a similar, but simpler problem through the same means</a:t>
            </a:r>
          </a:p>
          <a:p>
            <a:pPr lvl="1"/>
            <a:r>
              <a:rPr lang="en-US" dirty="0" smtClean="0"/>
              <a:t>Consider the high-low game:</a:t>
            </a:r>
          </a:p>
          <a:p>
            <a:pPr lvl="2"/>
            <a:r>
              <a:rPr lang="en-US" dirty="0" smtClean="0"/>
              <a:t>You must guess a number from one to one million</a:t>
            </a:r>
          </a:p>
          <a:p>
            <a:pPr lvl="1"/>
            <a:r>
              <a:rPr lang="en-US" dirty="0" smtClean="0"/>
              <a:t>Strategy:</a:t>
            </a:r>
          </a:p>
          <a:p>
            <a:pPr lvl="2"/>
            <a:r>
              <a:rPr lang="en-US" dirty="0" smtClean="0"/>
              <a:t>Guess 500,000 and</a:t>
            </a:r>
          </a:p>
          <a:p>
            <a:pPr lvl="3"/>
            <a:r>
              <a:rPr lang="en-US" dirty="0" smtClean="0"/>
              <a:t>If you’re right, nicely done…</a:t>
            </a:r>
          </a:p>
          <a:p>
            <a:pPr lvl="3"/>
            <a:r>
              <a:rPr lang="en-US" dirty="0" smtClean="0"/>
              <a:t>If you are told that is low, guess 750,000</a:t>
            </a:r>
          </a:p>
          <a:p>
            <a:pPr lvl="3"/>
            <a:r>
              <a:rPr lang="en-US" dirty="0" smtClean="0"/>
              <a:t>If you are told that it is high, guess 250,000</a:t>
            </a:r>
          </a:p>
          <a:p>
            <a:pPr lvl="1"/>
            <a:r>
              <a:rPr lang="en-US" dirty="0" smtClean="0"/>
              <a:t>Guessing one number in one million is reduced to</a:t>
            </a:r>
          </a:p>
          <a:p>
            <a:pPr marL="457200" lvl="1" indent="0">
              <a:buNone/>
            </a:pPr>
            <a:r>
              <a:rPr lang="en-US" dirty="0"/>
              <a:t>	</a:t>
            </a:r>
            <a:r>
              <a:rPr lang="en-US" dirty="0" smtClean="0"/>
              <a:t>guessing one number in 500,000, which is then reduced to</a:t>
            </a:r>
          </a:p>
          <a:p>
            <a:pPr marL="457200" lvl="1" indent="0">
              <a:buNone/>
            </a:pPr>
            <a:r>
              <a:rPr lang="en-US" dirty="0"/>
              <a:t>	</a:t>
            </a:r>
            <a:r>
              <a:rPr lang="en-US" dirty="0" smtClean="0"/>
              <a:t>guessing one number in 250,000, which is then reduced to</a:t>
            </a:r>
          </a:p>
          <a:p>
            <a:pPr marL="457200" lvl="1" indent="0">
              <a:buNone/>
            </a:pPr>
            <a:r>
              <a:rPr lang="en-US" dirty="0"/>
              <a:t>	</a:t>
            </a:r>
            <a:r>
              <a:rPr lang="en-US" dirty="0" smtClean="0"/>
              <a:t>guessing one number in 125,000, etc., etc.</a:t>
            </a:r>
          </a:p>
          <a:p>
            <a:r>
              <a:rPr lang="en-US" dirty="0" smtClean="0"/>
              <a:t>A maximum of 20 guesses is required</a:t>
            </a:r>
            <a:endParaRPr lang="en-CA" dirty="0" smtClean="0"/>
          </a:p>
        </p:txBody>
      </p:sp>
    </p:spTree>
    <p:extLst>
      <p:ext uri="{BB962C8B-B14F-4D97-AF65-F5344CB8AC3E}">
        <p14:creationId xmlns:p14="http://schemas.microsoft.com/office/powerpoint/2010/main" val="521232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a:t>
            </a:r>
            <a:endParaRPr lang="en-CA" dirty="0"/>
          </a:p>
        </p:txBody>
      </p:sp>
      <p:sp>
        <p:nvSpPr>
          <p:cNvPr id="3" name="Content Placeholder 2"/>
          <p:cNvSpPr>
            <a:spLocks noGrp="1"/>
          </p:cNvSpPr>
          <p:nvPr>
            <p:ph idx="1"/>
          </p:nvPr>
        </p:nvSpPr>
        <p:spPr/>
        <p:txBody>
          <a:bodyPr/>
          <a:lstStyle/>
          <a:p>
            <a:r>
              <a:rPr lang="en-CA" dirty="0" smtClean="0"/>
              <a:t>Many algorithms for solving problems can be recursively defined:</a:t>
            </a:r>
          </a:p>
          <a:p>
            <a:pPr lvl="1"/>
            <a:r>
              <a:rPr lang="en-US" dirty="0" smtClean="0"/>
              <a:t>Searching a list of sorted numbers</a:t>
            </a:r>
          </a:p>
          <a:p>
            <a:pPr lvl="1"/>
            <a:r>
              <a:rPr lang="en-US" dirty="0" smtClean="0"/>
              <a:t>Sorting a list of unsorted numbers</a:t>
            </a:r>
          </a:p>
          <a:p>
            <a:pPr lvl="1"/>
            <a:r>
              <a:rPr lang="en-US" dirty="0" smtClean="0"/>
              <a:t>Fast integer multiplication</a:t>
            </a:r>
          </a:p>
          <a:p>
            <a:pPr lvl="1"/>
            <a:r>
              <a:rPr lang="en-US" dirty="0" smtClean="0"/>
              <a:t>Given random points scattered in the plane, find the pair that are closest to each other</a:t>
            </a:r>
          </a:p>
          <a:p>
            <a:pPr lvl="1"/>
            <a:r>
              <a:rPr lang="en-US" dirty="0" smtClean="0"/>
              <a:t>The fast Fourier transform</a:t>
            </a:r>
          </a:p>
          <a:p>
            <a:pPr lvl="1"/>
            <a:r>
              <a:rPr lang="en-US" dirty="0" smtClean="0"/>
              <a:t>Matrix-matrix multiplication</a:t>
            </a:r>
          </a:p>
          <a:p>
            <a:pPr lvl="1"/>
            <a:r>
              <a:rPr lang="en-US" dirty="0" smtClean="0"/>
              <a:t>Searching for a file within a directory</a:t>
            </a:r>
          </a:p>
          <a:p>
            <a:pPr lvl="1"/>
            <a:r>
              <a:rPr lang="en-US" dirty="0" smtClean="0"/>
              <a:t>Searching a maze</a:t>
            </a:r>
            <a:endParaRPr lang="en-CA" dirty="0" smtClean="0"/>
          </a:p>
          <a:p>
            <a:pPr lvl="1"/>
            <a:r>
              <a:rPr lang="en-US" dirty="0" smtClean="0"/>
              <a:t>Finding the </a:t>
            </a:r>
            <a:r>
              <a:rPr lang="en-US" i="1" dirty="0" smtClean="0"/>
              <a:t>convex hull</a:t>
            </a:r>
            <a:r>
              <a:rPr lang="en-US" dirty="0" smtClean="0"/>
              <a:t> of a set of points</a:t>
            </a:r>
            <a:endParaRPr lang="en-C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643589"/>
            <a:ext cx="1685547" cy="1377699"/>
          </a:xfrm>
          <a:prstGeom prst="rect">
            <a:avLst/>
          </a:prstGeom>
        </p:spPr>
      </p:pic>
    </p:spTree>
    <p:extLst>
      <p:ext uri="{BB962C8B-B14F-4D97-AF65-F5344CB8AC3E}">
        <p14:creationId xmlns:p14="http://schemas.microsoft.com/office/powerpoint/2010/main" val="283872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a:t>
            </a:r>
            <a:endParaRPr lang="en-CA" dirty="0"/>
          </a:p>
        </p:txBody>
      </p:sp>
      <p:sp>
        <p:nvSpPr>
          <p:cNvPr id="3" name="Content Placeholder 2"/>
          <p:cNvSpPr>
            <a:spLocks noGrp="1"/>
          </p:cNvSpPr>
          <p:nvPr>
            <p:ph idx="1"/>
          </p:nvPr>
        </p:nvSpPr>
        <p:spPr/>
        <p:txBody>
          <a:bodyPr/>
          <a:lstStyle/>
          <a:p>
            <a:r>
              <a:rPr lang="en-CA" dirty="0" smtClean="0"/>
              <a:t>We will focus on mathematical recursion:</a:t>
            </a:r>
          </a:p>
          <a:p>
            <a:pPr lvl="1"/>
            <a:r>
              <a:rPr lang="en-US" dirty="0" smtClean="0"/>
              <a:t>Mathematical expressions that are recursively defined</a:t>
            </a:r>
          </a:p>
          <a:p>
            <a:pPr lvl="1"/>
            <a:endParaRPr lang="en-US" dirty="0"/>
          </a:p>
          <a:p>
            <a:r>
              <a:rPr lang="en-US" dirty="0" smtClean="0"/>
              <a:t>Examples:</a:t>
            </a:r>
          </a:p>
          <a:p>
            <a:pPr lvl="1"/>
            <a:r>
              <a:rPr lang="en-US" dirty="0" smtClean="0"/>
              <a:t>Factorial</a:t>
            </a:r>
          </a:p>
          <a:p>
            <a:pPr lvl="1"/>
            <a:r>
              <a:rPr lang="en-US" dirty="0" smtClean="0"/>
              <a:t>Binomial coefficients</a:t>
            </a:r>
          </a:p>
          <a:p>
            <a:pPr lvl="1"/>
            <a:r>
              <a:rPr lang="en-US" dirty="0"/>
              <a:t>Greatest common divisor</a:t>
            </a:r>
          </a:p>
          <a:p>
            <a:pPr marL="457200" lvl="1" indent="0">
              <a:buNone/>
            </a:pPr>
            <a:endParaRPr lang="en-US" dirty="0"/>
          </a:p>
          <a:p>
            <a:r>
              <a:rPr lang="en-US" dirty="0" smtClean="0"/>
              <a:t>Later in this course, we will see a binary search</a:t>
            </a:r>
            <a:endParaRPr lang="en-CA" dirty="0" smtClean="0"/>
          </a:p>
        </p:txBody>
      </p:sp>
    </p:spTree>
    <p:extLst>
      <p:ext uri="{BB962C8B-B14F-4D97-AF65-F5344CB8AC3E}">
        <p14:creationId xmlns:p14="http://schemas.microsoft.com/office/powerpoint/2010/main" val="2951265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a:t>
            </a:r>
            <a:endParaRPr lang="en-CA" dirty="0"/>
          </a:p>
        </p:txBody>
      </p:sp>
      <p:sp>
        <p:nvSpPr>
          <p:cNvPr id="3" name="Content Placeholder 2"/>
          <p:cNvSpPr>
            <a:spLocks noGrp="1"/>
          </p:cNvSpPr>
          <p:nvPr>
            <p:ph idx="1"/>
          </p:nvPr>
        </p:nvSpPr>
        <p:spPr/>
        <p:txBody>
          <a:bodyPr/>
          <a:lstStyle/>
          <a:p>
            <a:r>
              <a:rPr lang="en-US" dirty="0" smtClean="0"/>
              <a:t>A problem that is defined recursively must:</a:t>
            </a:r>
          </a:p>
          <a:p>
            <a:pPr lvl="1"/>
            <a:r>
              <a:rPr lang="en-US" dirty="0" smtClean="0"/>
              <a:t>For some inputs, the problem must be easily solvable</a:t>
            </a:r>
          </a:p>
          <a:p>
            <a:pPr lvl="2"/>
            <a:r>
              <a:rPr lang="en-US" dirty="0" smtClean="0"/>
              <a:t>These are called </a:t>
            </a:r>
            <a:r>
              <a:rPr lang="en-US" i="1" dirty="0" smtClean="0"/>
              <a:t>base cases</a:t>
            </a:r>
          </a:p>
          <a:p>
            <a:pPr lvl="1"/>
            <a:r>
              <a:rPr lang="en-US" dirty="0" smtClean="0"/>
              <a:t>For other inputs, the problem can be solved by first solving an easier problem, the solution to which can be used to solve the more current problem</a:t>
            </a:r>
          </a:p>
          <a:p>
            <a:pPr lvl="2"/>
            <a:r>
              <a:rPr lang="en-US" dirty="0" smtClean="0"/>
              <a:t>These are the </a:t>
            </a:r>
            <a:r>
              <a:rPr lang="en-US" i="1" dirty="0" smtClean="0"/>
              <a:t>recursive cases</a:t>
            </a:r>
            <a:endParaRPr lang="en-US" dirty="0" smtClean="0"/>
          </a:p>
          <a:p>
            <a:pPr lvl="1"/>
            <a:r>
              <a:rPr lang="en-US" dirty="0" smtClean="0"/>
              <a:t>The more complex problems must ultimately lead to the easier problems</a:t>
            </a:r>
          </a:p>
          <a:p>
            <a:pPr marL="457200" lvl="1" indent="0">
              <a:buNone/>
            </a:pPr>
            <a:endParaRPr lang="en-US" dirty="0"/>
          </a:p>
        </p:txBody>
      </p:sp>
    </p:spTree>
    <p:extLst>
      <p:ext uri="{BB962C8B-B14F-4D97-AF65-F5344CB8AC3E}">
        <p14:creationId xmlns:p14="http://schemas.microsoft.com/office/powerpoint/2010/main" val="4223760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Recursion</a:t>
            </a:r>
            <a:endParaRPr lang="en-CA" dirty="0"/>
          </a:p>
        </p:txBody>
      </p:sp>
      <p:sp>
        <p:nvSpPr>
          <p:cNvPr id="3" name="Content Placeholder 2"/>
          <p:cNvSpPr>
            <a:spLocks noGrp="1"/>
          </p:cNvSpPr>
          <p:nvPr>
            <p:ph idx="1"/>
          </p:nvPr>
        </p:nvSpPr>
        <p:spPr/>
        <p:txBody>
          <a:bodyPr/>
          <a:lstStyle/>
          <a:p>
            <a:r>
              <a:rPr lang="en-US" dirty="0" smtClean="0"/>
              <a:t>Format:</a:t>
            </a:r>
          </a:p>
          <a:p>
            <a:pPr marL="457200" lvl="1" indent="0">
              <a:buNone/>
            </a:pPr>
            <a:r>
              <a:rPr lang="en-US" i="1" dirty="0" err="1" smtClean="0">
                <a:latin typeface="Consolas" panose="020B0609020204030204" pitchFamily="49" charset="0"/>
              </a:rPr>
              <a:t>typename</a:t>
            </a:r>
            <a:r>
              <a:rPr lang="en-US" i="1" dirty="0" smtClean="0">
                <a:latin typeface="Consolas" panose="020B0609020204030204" pitchFamily="49" charset="0"/>
              </a:rPr>
              <a:t> </a:t>
            </a:r>
            <a:r>
              <a:rPr lang="en-US" dirty="0" smtClean="0">
                <a:latin typeface="Consolas" panose="020B0609020204030204" pitchFamily="49" charset="0"/>
              </a:rPr>
              <a:t>recursion( </a:t>
            </a:r>
            <a:r>
              <a:rPr lang="en-US" i="1" dirty="0" smtClean="0">
                <a:latin typeface="Consolas" panose="020B0609020204030204" pitchFamily="49" charset="0"/>
              </a:rPr>
              <a:t>parameters… </a:t>
            </a:r>
            <a:r>
              <a:rPr lang="en-US" dirty="0" smtClean="0">
                <a:latin typeface="Consolas" panose="020B0609020204030204" pitchFamily="49" charset="0"/>
              </a:rPr>
              <a:t>) {</a:t>
            </a:r>
          </a:p>
          <a:p>
            <a:pPr marL="457200" lvl="1" indent="0">
              <a:buNone/>
            </a:pPr>
            <a:r>
              <a:rPr lang="en-US" dirty="0" smtClean="0">
                <a:solidFill>
                  <a:srgbClr val="FF0000"/>
                </a:solidFill>
                <a:latin typeface="Consolas" panose="020B0609020204030204" pitchFamily="49" charset="0"/>
              </a:rPr>
              <a:t>    // Base cases</a:t>
            </a:r>
          </a:p>
          <a:p>
            <a:pPr marL="457200" lvl="1" indent="0">
              <a:buNone/>
            </a:pPr>
            <a:r>
              <a:rPr lang="en-US" dirty="0" smtClean="0">
                <a:latin typeface="Consolas" panose="020B0609020204030204" pitchFamily="49" charset="0"/>
              </a:rPr>
              <a:t>    if ( </a:t>
            </a:r>
            <a:r>
              <a:rPr lang="en-US" i="1" dirty="0" smtClean="0">
                <a:latin typeface="Consolas" panose="020B0609020204030204" pitchFamily="49" charset="0"/>
              </a:rPr>
              <a:t>condition-for-base-cases</a:t>
            </a:r>
            <a:r>
              <a:rPr lang="en-US" dirty="0" smtClean="0">
                <a:latin typeface="Consolas" panose="020B0609020204030204" pitchFamily="49" charset="0"/>
              </a:rPr>
              <a:t> ) {</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       // Calculate and return the solution...</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       return </a:t>
            </a:r>
            <a:r>
              <a:rPr lang="en-US" i="1" dirty="0" smtClean="0">
                <a:latin typeface="Consolas" panose="020B0609020204030204" pitchFamily="49" charset="0"/>
              </a:rPr>
              <a:t>solution</a:t>
            </a:r>
            <a:r>
              <a:rPr lang="en-US" dirty="0" smtClean="0">
                <a:latin typeface="Consolas" panose="020B0609020204030204" pitchFamily="49" charset="0"/>
              </a:rPr>
              <a:t>;</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   }</a:t>
            </a:r>
          </a:p>
          <a:p>
            <a:pPr marL="457200" lvl="1" indent="0">
              <a:buNone/>
            </a:pPr>
            <a:endParaRPr lang="en-US" dirty="0">
              <a:latin typeface="Consolas" panose="020B0609020204030204" pitchFamily="49" charset="0"/>
            </a:endParaRPr>
          </a:p>
          <a:p>
            <a:pPr marL="457200" lvl="1" indent="0">
              <a:buNone/>
            </a:pPr>
            <a:r>
              <a:rPr lang="en-US" dirty="0" smtClean="0">
                <a:solidFill>
                  <a:srgbClr val="FF0000"/>
                </a:solidFill>
                <a:latin typeface="Consolas" panose="020B0609020204030204" pitchFamily="49" charset="0"/>
              </a:rPr>
              <a:t>    // Recursive cases</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   //  - determine simpler cases</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   //  - will at some point call</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   //        recursion( </a:t>
            </a:r>
            <a:r>
              <a:rPr lang="en-US" i="1" dirty="0" smtClean="0">
                <a:latin typeface="Consolas" panose="020B0609020204030204" pitchFamily="49" charset="0"/>
              </a:rPr>
              <a:t>simpler-case-arguments… </a:t>
            </a:r>
            <a:r>
              <a:rPr lang="en-US" dirty="0" smtClean="0">
                <a:latin typeface="Consolas" panose="020B0609020204030204" pitchFamily="49" charset="0"/>
              </a:rPr>
              <a:t>);</a:t>
            </a:r>
          </a:p>
          <a:p>
            <a:pPr marL="457200" lvl="1" indent="0">
              <a:buNone/>
            </a:pPr>
            <a:r>
              <a:rPr lang="en-US" dirty="0" smtClean="0">
                <a:latin typeface="Consolas" panose="020B0609020204030204" pitchFamily="49" charset="0"/>
              </a:rPr>
              <a:t>    return </a:t>
            </a:r>
            <a:r>
              <a:rPr lang="en-US" i="1" dirty="0" smtClean="0">
                <a:latin typeface="Consolas" panose="020B0609020204030204" pitchFamily="49" charset="0"/>
              </a:rPr>
              <a:t>solution</a:t>
            </a:r>
            <a:r>
              <a:rPr lang="en-US" dirty="0" smtClean="0">
                <a:latin typeface="Consolas" panose="020B0609020204030204" pitchFamily="49" charset="0"/>
              </a:rPr>
              <a:t>;</a:t>
            </a:r>
          </a:p>
          <a:p>
            <a:pPr marL="457200" lvl="1" indent="0">
              <a:buNone/>
            </a:pPr>
            <a:r>
              <a:rPr lang="en-US" dirty="0" smtClean="0">
                <a:latin typeface="Consolas" panose="020B0609020204030204" pitchFamily="49" charset="0"/>
              </a:rPr>
              <a:t>}</a:t>
            </a:r>
            <a:r>
              <a:rPr lang="en-US" dirty="0" smtClean="0"/>
              <a:t>    </a:t>
            </a:r>
          </a:p>
        </p:txBody>
      </p:sp>
    </p:spTree>
    <p:extLst>
      <p:ext uri="{BB962C8B-B14F-4D97-AF65-F5344CB8AC3E}">
        <p14:creationId xmlns:p14="http://schemas.microsoft.com/office/powerpoint/2010/main" val="182970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Factorial</a:t>
            </a:r>
            <a:endParaRPr lang="en-CA" dirty="0"/>
          </a:p>
        </p:txBody>
      </p:sp>
      <p:sp>
        <p:nvSpPr>
          <p:cNvPr id="3" name="Content Placeholder 2"/>
          <p:cNvSpPr>
            <a:spLocks noGrp="1"/>
          </p:cNvSpPr>
          <p:nvPr>
            <p:ph idx="1"/>
          </p:nvPr>
        </p:nvSpPr>
        <p:spPr/>
        <p:txBody>
          <a:bodyPr/>
          <a:lstStyle/>
          <a:p>
            <a:r>
              <a:rPr lang="en-CA" dirty="0" smtClean="0"/>
              <a:t>The factorial can be defined recursively:</a:t>
            </a:r>
            <a:endParaRPr lang="en-CA" dirty="0" smtClean="0"/>
          </a:p>
          <a:p>
            <a:pPr lvl="1"/>
            <a:endParaRPr lang="en-CA" dirty="0" smtClean="0"/>
          </a:p>
          <a:p>
            <a:pPr lvl="1"/>
            <a:endParaRPr lang="en-CA" i="1" dirty="0"/>
          </a:p>
          <a:p>
            <a:endParaRPr lang="en-CA" dirty="0" smtClean="0"/>
          </a:p>
          <a:p>
            <a:r>
              <a:rPr lang="en-CA" dirty="0" smtClean="0"/>
              <a:t>This defines </a:t>
            </a:r>
            <a:r>
              <a:rPr lang="en-CA" i="1" dirty="0" smtClean="0"/>
              <a:t>n</a:t>
            </a:r>
            <a:r>
              <a:rPr lang="en-CA" dirty="0" smtClean="0"/>
              <a:t>! in terms of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p>
          <a:p>
            <a:pPr lvl="1"/>
            <a:r>
              <a:rPr lang="en-CA" dirty="0" smtClean="0"/>
              <a:t>To calculate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you must calculate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p>
          <a:p>
            <a:pPr lvl="1"/>
            <a:r>
              <a:rPr lang="en-CA" dirty="0" smtClean="0"/>
              <a:t>To calculate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 – 1</a:t>
            </a:r>
            <a:r>
              <a:rPr lang="en-CA" dirty="0" smtClean="0">
                <a:latin typeface="Times New Roman" panose="02020603050405020304" pitchFamily="18" charset="0"/>
                <a:cs typeface="Times New Roman" panose="02020603050405020304" pitchFamily="18" charset="0"/>
              </a:rPr>
              <a:t>)!</a:t>
            </a:r>
            <a:r>
              <a:rPr lang="en-CA" dirty="0" smtClean="0"/>
              <a:t>, you must calculate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2)!</a:t>
            </a:r>
          </a:p>
          <a:p>
            <a:pPr lvl="1"/>
            <a:r>
              <a:rPr lang="en-CA" dirty="0" smtClean="0"/>
              <a:t>At some point, you need a result, and in this case, it is </a:t>
            </a:r>
            <a:r>
              <a:rPr lang="en-CA" dirty="0" smtClean="0">
                <a:latin typeface="Times New Roman" panose="02020603050405020304" pitchFamily="18" charset="0"/>
                <a:cs typeface="Times New Roman" panose="02020603050405020304" pitchFamily="18" charset="0"/>
              </a:rPr>
              <a:t>0! = 1</a:t>
            </a:r>
          </a:p>
        </p:txBody>
      </p:sp>
      <p:graphicFrame>
        <p:nvGraphicFramePr>
          <p:cNvPr id="4" name="Object 3"/>
          <p:cNvGraphicFramePr>
            <a:graphicFrameLocks noChangeAspect="1"/>
          </p:cNvGraphicFramePr>
          <p:nvPr>
            <p:extLst>
              <p:ext uri="{D42A27DB-BD31-4B8C-83A1-F6EECF244321}">
                <p14:modId xmlns:p14="http://schemas.microsoft.com/office/powerpoint/2010/main" val="1072089169"/>
              </p:ext>
            </p:extLst>
          </p:nvPr>
        </p:nvGraphicFramePr>
        <p:xfrm>
          <a:off x="3203848" y="1988840"/>
          <a:ext cx="2352447" cy="817166"/>
        </p:xfrm>
        <a:graphic>
          <a:graphicData uri="http://schemas.openxmlformats.org/presentationml/2006/ole">
            <mc:AlternateContent xmlns:mc="http://schemas.openxmlformats.org/markup-compatibility/2006">
              <mc:Choice xmlns:v="urn:schemas-microsoft-com:vml" Requires="v">
                <p:oleObj spid="_x0000_s12305" name="Equation" r:id="rId3" imgW="1206360" imgH="419040" progId="Equation.DSMT4">
                  <p:embed/>
                </p:oleObj>
              </mc:Choice>
              <mc:Fallback>
                <p:oleObj name="Equation" r:id="rId3" imgW="1206360" imgH="419040" progId="Equation.DSMT4">
                  <p:embed/>
                  <p:pic>
                    <p:nvPicPr>
                      <p:cNvPr id="0" name=""/>
                      <p:cNvPicPr/>
                      <p:nvPr/>
                    </p:nvPicPr>
                    <p:blipFill>
                      <a:blip r:embed="rId4"/>
                      <a:stretch>
                        <a:fillRect/>
                      </a:stretch>
                    </p:blipFill>
                    <p:spPr>
                      <a:xfrm>
                        <a:off x="3203848" y="1988840"/>
                        <a:ext cx="2352447" cy="817166"/>
                      </a:xfrm>
                      <a:prstGeom prst="rect">
                        <a:avLst/>
                      </a:prstGeom>
                    </p:spPr>
                  </p:pic>
                </p:oleObj>
              </mc:Fallback>
            </mc:AlternateContent>
          </a:graphicData>
        </a:graphic>
      </p:graphicFrame>
    </p:spTree>
    <p:extLst>
      <p:ext uri="{BB962C8B-B14F-4D97-AF65-F5344CB8AC3E}">
        <p14:creationId xmlns:p14="http://schemas.microsoft.com/office/powerpoint/2010/main" val="3923603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124678</TotalTime>
  <Words>1488</Words>
  <Application>Microsoft Office PowerPoint</Application>
  <PresentationFormat>On-screen Show (4:3)</PresentationFormat>
  <Paragraphs>279</Paragraphs>
  <Slides>29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0" baseType="lpstr">
      <vt:lpstr>ＭＳ Ｐゴシック</vt:lpstr>
      <vt:lpstr>Arial</vt:lpstr>
      <vt:lpstr>Calibri</vt:lpstr>
      <vt:lpstr>Consolas</vt:lpstr>
      <vt:lpstr>Constantia</vt:lpstr>
      <vt:lpstr>Georgia</vt:lpstr>
      <vt:lpstr>Symbol</vt:lpstr>
      <vt:lpstr>Times New Roman</vt:lpstr>
      <vt:lpstr>Custom Design</vt:lpstr>
      <vt:lpstr>Equation</vt:lpstr>
      <vt:lpstr>MathType 6.0 Equation</vt:lpstr>
      <vt:lpstr>Recursive functions</vt:lpstr>
      <vt:lpstr>Outline</vt:lpstr>
      <vt:lpstr>Recursion</vt:lpstr>
      <vt:lpstr>Recursion</vt:lpstr>
      <vt:lpstr>Recursion</vt:lpstr>
      <vt:lpstr>Recursion</vt:lpstr>
      <vt:lpstr>Recursion</vt:lpstr>
      <vt:lpstr>Recursion</vt:lpstr>
      <vt:lpstr>Factorial</vt:lpstr>
      <vt:lpstr>Factorial</vt:lpstr>
      <vt:lpstr>Factorial</vt:lpstr>
      <vt:lpstr>Binomial coefficients</vt:lpstr>
      <vt:lpstr>Binomial coefficients</vt:lpstr>
      <vt:lpstr>Greatest common divisor</vt:lpstr>
      <vt:lpstr>Other recursively defined functions</vt:lpstr>
      <vt:lpstr>Other recursively defined functions</vt:lpstr>
      <vt:lpstr>The call stack and tail recursion</vt:lpstr>
      <vt:lpstr>The call stack and tail recursion</vt:lpstr>
      <vt:lpstr>The call stack and tail recursion</vt:lpstr>
      <vt:lpstr>The call stack and tail recursion</vt:lpstr>
      <vt:lpstr>The call stack and tail recursion</vt:lpstr>
      <vt:lpstr>The call stack and tail recursion</vt:lpstr>
      <vt:lpstr>The call stack and tail recursion</vt:lpstr>
      <vt:lpstr>The call stack and tail recursion</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1311</cp:revision>
  <dcterms:created xsi:type="dcterms:W3CDTF">2009-09-11T23:00:44Z</dcterms:created>
  <dcterms:modified xsi:type="dcterms:W3CDTF">2019-09-19T00:09:07Z</dcterms:modified>
</cp:coreProperties>
</file>